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9" r:id="rId4"/>
    <p:sldId id="271" r:id="rId5"/>
    <p:sldId id="287" r:id="rId6"/>
    <p:sldId id="272" r:id="rId7"/>
    <p:sldId id="290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74" r:id="rId21"/>
    <p:sldId id="28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458F6-A15A-4ECF-80F2-3EDE8809A72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414AF5D-ED4D-45D9-9F81-07D0DB6FD6A8}">
      <dgm:prSet/>
      <dgm:spPr/>
      <dgm:t>
        <a:bodyPr/>
        <a:lstStyle/>
        <a:p>
          <a:r>
            <a:rPr lang="zh-CN" b="1"/>
            <a:t>优点</a:t>
          </a:r>
          <a:r>
            <a:rPr lang="zh-CN"/>
            <a:t>：</a:t>
          </a:r>
        </a:p>
      </dgm:t>
    </dgm:pt>
    <dgm:pt modelId="{73F304F3-797C-4F59-9D69-1483A927F65A}" type="parTrans" cxnId="{2E97F1DE-08F5-4B34-9FD9-8F19C0E23D09}">
      <dgm:prSet/>
      <dgm:spPr/>
      <dgm:t>
        <a:bodyPr/>
        <a:lstStyle/>
        <a:p>
          <a:endParaRPr lang="zh-CN" altLang="en-US"/>
        </a:p>
      </dgm:t>
    </dgm:pt>
    <dgm:pt modelId="{48851431-20E9-436A-A18E-DBD9A796C71E}" type="sibTrans" cxnId="{2E97F1DE-08F5-4B34-9FD9-8F19C0E23D09}">
      <dgm:prSet/>
      <dgm:spPr/>
      <dgm:t>
        <a:bodyPr/>
        <a:lstStyle/>
        <a:p>
          <a:endParaRPr lang="zh-CN" altLang="en-US"/>
        </a:p>
      </dgm:t>
    </dgm:pt>
    <dgm:pt modelId="{336861BF-58B2-43A5-A76F-98EC0FC55965}">
      <dgm:prSet/>
      <dgm:spPr/>
      <dgm:t>
        <a:bodyPr/>
        <a:lstStyle/>
        <a:p>
          <a:r>
            <a:rPr lang="zh-CN"/>
            <a:t>能很好的展现沿某个维度的变化趋势</a:t>
          </a:r>
        </a:p>
      </dgm:t>
    </dgm:pt>
    <dgm:pt modelId="{08EAA453-F43C-4D96-9F93-A46B1B63CF52}" type="parTrans" cxnId="{7D3C1F22-899B-4F4F-9CE7-DB973C25FF09}">
      <dgm:prSet/>
      <dgm:spPr/>
      <dgm:t>
        <a:bodyPr/>
        <a:lstStyle/>
        <a:p>
          <a:endParaRPr lang="zh-CN" altLang="en-US"/>
        </a:p>
      </dgm:t>
    </dgm:pt>
    <dgm:pt modelId="{A5AB66E8-C7FE-4EF2-93F9-EEFF0801A864}" type="sibTrans" cxnId="{7D3C1F22-899B-4F4F-9CE7-DB973C25FF09}">
      <dgm:prSet/>
      <dgm:spPr/>
      <dgm:t>
        <a:bodyPr/>
        <a:lstStyle/>
        <a:p>
          <a:endParaRPr lang="zh-CN" altLang="en-US"/>
        </a:p>
      </dgm:t>
    </dgm:pt>
    <dgm:pt modelId="{7D295AD1-99AF-4006-B2EF-6EF9C10EEACA}">
      <dgm:prSet/>
      <dgm:spPr/>
      <dgm:t>
        <a:bodyPr/>
        <a:lstStyle/>
        <a:p>
          <a:r>
            <a:rPr lang="zh-CN"/>
            <a:t>能比较多组数据在同一个维度上的趋势</a:t>
          </a:r>
        </a:p>
      </dgm:t>
    </dgm:pt>
    <dgm:pt modelId="{A85BE055-559B-4B2C-90C2-75B4E75CBC8B}" type="parTrans" cxnId="{496E253D-928D-4681-AA1B-D0BFF8A3DC3B}">
      <dgm:prSet/>
      <dgm:spPr/>
      <dgm:t>
        <a:bodyPr/>
        <a:lstStyle/>
        <a:p>
          <a:endParaRPr lang="zh-CN" altLang="en-US"/>
        </a:p>
      </dgm:t>
    </dgm:pt>
    <dgm:pt modelId="{0F07B7F5-5703-4044-8D12-47DC63506873}" type="sibTrans" cxnId="{496E253D-928D-4681-AA1B-D0BFF8A3DC3B}">
      <dgm:prSet/>
      <dgm:spPr/>
      <dgm:t>
        <a:bodyPr/>
        <a:lstStyle/>
        <a:p>
          <a:endParaRPr lang="zh-CN" altLang="en-US"/>
        </a:p>
      </dgm:t>
    </dgm:pt>
    <dgm:pt modelId="{C87DCBB0-704B-498A-8357-19717F576BFE}">
      <dgm:prSet/>
      <dgm:spPr/>
      <dgm:t>
        <a:bodyPr/>
        <a:lstStyle/>
        <a:p>
          <a:r>
            <a:rPr lang="zh-CN"/>
            <a:t>适合展现较大的数据集</a:t>
          </a:r>
        </a:p>
      </dgm:t>
    </dgm:pt>
    <dgm:pt modelId="{097CBE34-925D-4276-9C16-9B4F1068C2E4}" type="parTrans" cxnId="{FF94506E-8F78-4973-9D0E-2F13B6EE8888}">
      <dgm:prSet/>
      <dgm:spPr/>
      <dgm:t>
        <a:bodyPr/>
        <a:lstStyle/>
        <a:p>
          <a:endParaRPr lang="zh-CN" altLang="en-US"/>
        </a:p>
      </dgm:t>
    </dgm:pt>
    <dgm:pt modelId="{F5E20955-432B-4DBC-9F39-09719D3CFE6A}" type="sibTrans" cxnId="{FF94506E-8F78-4973-9D0E-2F13B6EE8888}">
      <dgm:prSet/>
      <dgm:spPr/>
      <dgm:t>
        <a:bodyPr/>
        <a:lstStyle/>
        <a:p>
          <a:endParaRPr lang="zh-CN" altLang="en-US"/>
        </a:p>
      </dgm:t>
    </dgm:pt>
    <dgm:pt modelId="{58F692A2-496D-41AB-A038-2B11600F3370}">
      <dgm:prSet/>
      <dgm:spPr/>
      <dgm:t>
        <a:bodyPr/>
        <a:lstStyle/>
        <a:p>
          <a:r>
            <a:rPr lang="zh-CN" b="1" dirty="0"/>
            <a:t>缺点</a:t>
          </a:r>
          <a:r>
            <a:rPr lang="zh-CN" dirty="0"/>
            <a:t>：</a:t>
          </a:r>
        </a:p>
      </dgm:t>
    </dgm:pt>
    <dgm:pt modelId="{96E9FF6F-C049-4439-B9DF-A40B4138C19B}" type="parTrans" cxnId="{165EE365-70DD-404C-A7D1-01FD06D499B9}">
      <dgm:prSet/>
      <dgm:spPr/>
      <dgm:t>
        <a:bodyPr/>
        <a:lstStyle/>
        <a:p>
          <a:endParaRPr lang="zh-CN" altLang="en-US"/>
        </a:p>
      </dgm:t>
    </dgm:pt>
    <dgm:pt modelId="{48BD0ED0-8FAB-494C-8408-2E67F7539E4A}" type="sibTrans" cxnId="{165EE365-70DD-404C-A7D1-01FD06D499B9}">
      <dgm:prSet/>
      <dgm:spPr/>
      <dgm:t>
        <a:bodyPr/>
        <a:lstStyle/>
        <a:p>
          <a:endParaRPr lang="zh-CN" altLang="en-US"/>
        </a:p>
      </dgm:t>
    </dgm:pt>
    <dgm:pt modelId="{8E451A17-5AD4-49FB-92DE-1618627593EB}">
      <dgm:prSet/>
      <dgm:spPr/>
      <dgm:t>
        <a:bodyPr/>
        <a:lstStyle/>
        <a:p>
          <a:r>
            <a:rPr lang="zh-CN" dirty="0"/>
            <a:t>每张图上不适合展示太多条折线</a:t>
          </a:r>
          <a:endParaRPr lang="zh-CN" altLang="en-US" dirty="0"/>
        </a:p>
      </dgm:t>
    </dgm:pt>
    <dgm:pt modelId="{06287878-115C-4733-AC75-D113FCAB6B6B}" type="parTrans" cxnId="{2B36AD1F-D57D-45A6-BCD2-DEC2158DE3B0}">
      <dgm:prSet/>
      <dgm:spPr/>
      <dgm:t>
        <a:bodyPr/>
        <a:lstStyle/>
        <a:p>
          <a:endParaRPr lang="zh-CN" altLang="en-US"/>
        </a:p>
      </dgm:t>
    </dgm:pt>
    <dgm:pt modelId="{6A7A24F9-7150-4188-A037-382650D344BD}" type="sibTrans" cxnId="{2B36AD1F-D57D-45A6-BCD2-DEC2158DE3B0}">
      <dgm:prSet/>
      <dgm:spPr/>
      <dgm:t>
        <a:bodyPr/>
        <a:lstStyle/>
        <a:p>
          <a:endParaRPr lang="zh-CN" altLang="en-US"/>
        </a:p>
      </dgm:t>
    </dgm:pt>
    <dgm:pt modelId="{42622874-FD76-4461-80DC-20296FE4A0A6}" type="pres">
      <dgm:prSet presAssocID="{742458F6-A15A-4ECF-80F2-3EDE8809A721}" presName="Name0" presStyleCnt="0">
        <dgm:presLayoutVars>
          <dgm:dir/>
          <dgm:animLvl val="lvl"/>
          <dgm:resizeHandles val="exact"/>
        </dgm:presLayoutVars>
      </dgm:prSet>
      <dgm:spPr/>
    </dgm:pt>
    <dgm:pt modelId="{DA83B7B6-F0A1-4D9C-B6C5-E32098CC9F9B}" type="pres">
      <dgm:prSet presAssocID="{B414AF5D-ED4D-45D9-9F81-07D0DB6FD6A8}" presName="composite" presStyleCnt="0"/>
      <dgm:spPr/>
    </dgm:pt>
    <dgm:pt modelId="{CC8DC76D-257C-4074-805B-ED523015049D}" type="pres">
      <dgm:prSet presAssocID="{B414AF5D-ED4D-45D9-9F81-07D0DB6FD6A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054E875-5EAC-4F17-B6AB-7FEC093CBBCD}" type="pres">
      <dgm:prSet presAssocID="{B414AF5D-ED4D-45D9-9F81-07D0DB6FD6A8}" presName="desTx" presStyleLbl="alignAccFollowNode1" presStyleIdx="0" presStyleCnt="2">
        <dgm:presLayoutVars>
          <dgm:bulletEnabled val="1"/>
        </dgm:presLayoutVars>
      </dgm:prSet>
      <dgm:spPr/>
    </dgm:pt>
    <dgm:pt modelId="{75F64E5A-8789-44EC-9175-2B5326130F1A}" type="pres">
      <dgm:prSet presAssocID="{48851431-20E9-436A-A18E-DBD9A796C71E}" presName="space" presStyleCnt="0"/>
      <dgm:spPr/>
    </dgm:pt>
    <dgm:pt modelId="{02E5DE7B-C3B3-446B-9D11-7E9517B465DB}" type="pres">
      <dgm:prSet presAssocID="{58F692A2-496D-41AB-A038-2B11600F3370}" presName="composite" presStyleCnt="0"/>
      <dgm:spPr/>
    </dgm:pt>
    <dgm:pt modelId="{83838867-6EFA-42C9-AD22-AF3580ED7D10}" type="pres">
      <dgm:prSet presAssocID="{58F692A2-496D-41AB-A038-2B11600F337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4714FD-1AC2-45B5-9A57-02E097BC6865}" type="pres">
      <dgm:prSet presAssocID="{58F692A2-496D-41AB-A038-2B11600F337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B36AD1F-D57D-45A6-BCD2-DEC2158DE3B0}" srcId="{58F692A2-496D-41AB-A038-2B11600F3370}" destId="{8E451A17-5AD4-49FB-92DE-1618627593EB}" srcOrd="0" destOrd="0" parTransId="{06287878-115C-4733-AC75-D113FCAB6B6B}" sibTransId="{6A7A24F9-7150-4188-A037-382650D344BD}"/>
    <dgm:cxn modelId="{7D3C1F22-899B-4F4F-9CE7-DB973C25FF09}" srcId="{B414AF5D-ED4D-45D9-9F81-07D0DB6FD6A8}" destId="{336861BF-58B2-43A5-A76F-98EC0FC55965}" srcOrd="0" destOrd="0" parTransId="{08EAA453-F43C-4D96-9F93-A46B1B63CF52}" sibTransId="{A5AB66E8-C7FE-4EF2-93F9-EEFF0801A864}"/>
    <dgm:cxn modelId="{1583972F-2AA5-477A-82CC-3E28D6D6211F}" type="presOf" srcId="{7D295AD1-99AF-4006-B2EF-6EF9C10EEACA}" destId="{4054E875-5EAC-4F17-B6AB-7FEC093CBBCD}" srcOrd="0" destOrd="1" presId="urn:microsoft.com/office/officeart/2005/8/layout/hList1"/>
    <dgm:cxn modelId="{496E253D-928D-4681-AA1B-D0BFF8A3DC3B}" srcId="{B414AF5D-ED4D-45D9-9F81-07D0DB6FD6A8}" destId="{7D295AD1-99AF-4006-B2EF-6EF9C10EEACA}" srcOrd="1" destOrd="0" parTransId="{A85BE055-559B-4B2C-90C2-75B4E75CBC8B}" sibTransId="{0F07B7F5-5703-4044-8D12-47DC63506873}"/>
    <dgm:cxn modelId="{165EE365-70DD-404C-A7D1-01FD06D499B9}" srcId="{742458F6-A15A-4ECF-80F2-3EDE8809A721}" destId="{58F692A2-496D-41AB-A038-2B11600F3370}" srcOrd="1" destOrd="0" parTransId="{96E9FF6F-C049-4439-B9DF-A40B4138C19B}" sibTransId="{48BD0ED0-8FAB-494C-8408-2E67F7539E4A}"/>
    <dgm:cxn modelId="{FF94506E-8F78-4973-9D0E-2F13B6EE8888}" srcId="{B414AF5D-ED4D-45D9-9F81-07D0DB6FD6A8}" destId="{C87DCBB0-704B-498A-8357-19717F576BFE}" srcOrd="2" destOrd="0" parTransId="{097CBE34-925D-4276-9C16-9B4F1068C2E4}" sibTransId="{F5E20955-432B-4DBC-9F39-09719D3CFE6A}"/>
    <dgm:cxn modelId="{C64A8585-D06A-46A6-8EF3-6A09300E9B82}" type="presOf" srcId="{58F692A2-496D-41AB-A038-2B11600F3370}" destId="{83838867-6EFA-42C9-AD22-AF3580ED7D10}" srcOrd="0" destOrd="0" presId="urn:microsoft.com/office/officeart/2005/8/layout/hList1"/>
    <dgm:cxn modelId="{A59E8194-D648-4C1B-9CCD-2D729BD79A5A}" type="presOf" srcId="{C87DCBB0-704B-498A-8357-19717F576BFE}" destId="{4054E875-5EAC-4F17-B6AB-7FEC093CBBCD}" srcOrd="0" destOrd="2" presId="urn:microsoft.com/office/officeart/2005/8/layout/hList1"/>
    <dgm:cxn modelId="{5715BA9F-F194-4A15-BAE4-7ED633A68FCF}" type="presOf" srcId="{B414AF5D-ED4D-45D9-9F81-07D0DB6FD6A8}" destId="{CC8DC76D-257C-4074-805B-ED523015049D}" srcOrd="0" destOrd="0" presId="urn:microsoft.com/office/officeart/2005/8/layout/hList1"/>
    <dgm:cxn modelId="{AF2EFAC5-A75B-47D0-8BEA-41DDD7EFDA89}" type="presOf" srcId="{336861BF-58B2-43A5-A76F-98EC0FC55965}" destId="{4054E875-5EAC-4F17-B6AB-7FEC093CBBCD}" srcOrd="0" destOrd="0" presId="urn:microsoft.com/office/officeart/2005/8/layout/hList1"/>
    <dgm:cxn modelId="{2F5696CA-6E82-4D5E-BF4C-7B62DE83BBF2}" type="presOf" srcId="{8E451A17-5AD4-49FB-92DE-1618627593EB}" destId="{C34714FD-1AC2-45B5-9A57-02E097BC6865}" srcOrd="0" destOrd="0" presId="urn:microsoft.com/office/officeart/2005/8/layout/hList1"/>
    <dgm:cxn modelId="{2E97F1DE-08F5-4B34-9FD9-8F19C0E23D09}" srcId="{742458F6-A15A-4ECF-80F2-3EDE8809A721}" destId="{B414AF5D-ED4D-45D9-9F81-07D0DB6FD6A8}" srcOrd="0" destOrd="0" parTransId="{73F304F3-797C-4F59-9D69-1483A927F65A}" sibTransId="{48851431-20E9-436A-A18E-DBD9A796C71E}"/>
    <dgm:cxn modelId="{E13762ED-8A3A-4BE4-B4FB-99E3C7313D91}" type="presOf" srcId="{742458F6-A15A-4ECF-80F2-3EDE8809A721}" destId="{42622874-FD76-4461-80DC-20296FE4A0A6}" srcOrd="0" destOrd="0" presId="urn:microsoft.com/office/officeart/2005/8/layout/hList1"/>
    <dgm:cxn modelId="{9725DD70-49BA-4CC6-9DF9-86757FB6B737}" type="presParOf" srcId="{42622874-FD76-4461-80DC-20296FE4A0A6}" destId="{DA83B7B6-F0A1-4D9C-B6C5-E32098CC9F9B}" srcOrd="0" destOrd="0" presId="urn:microsoft.com/office/officeart/2005/8/layout/hList1"/>
    <dgm:cxn modelId="{16495A25-6872-4A7C-ABBF-DEA4406BDC76}" type="presParOf" srcId="{DA83B7B6-F0A1-4D9C-B6C5-E32098CC9F9B}" destId="{CC8DC76D-257C-4074-805B-ED523015049D}" srcOrd="0" destOrd="0" presId="urn:microsoft.com/office/officeart/2005/8/layout/hList1"/>
    <dgm:cxn modelId="{999DCB7C-B2FA-4595-9535-B31D3BA9FF5F}" type="presParOf" srcId="{DA83B7B6-F0A1-4D9C-B6C5-E32098CC9F9B}" destId="{4054E875-5EAC-4F17-B6AB-7FEC093CBBCD}" srcOrd="1" destOrd="0" presId="urn:microsoft.com/office/officeart/2005/8/layout/hList1"/>
    <dgm:cxn modelId="{E4EE6D93-0A3A-4282-9E31-0C7FA8AB9877}" type="presParOf" srcId="{42622874-FD76-4461-80DC-20296FE4A0A6}" destId="{75F64E5A-8789-44EC-9175-2B5326130F1A}" srcOrd="1" destOrd="0" presId="urn:microsoft.com/office/officeart/2005/8/layout/hList1"/>
    <dgm:cxn modelId="{0DC9022C-2908-498D-91B2-7CE0B7BA4343}" type="presParOf" srcId="{42622874-FD76-4461-80DC-20296FE4A0A6}" destId="{02E5DE7B-C3B3-446B-9D11-7E9517B465DB}" srcOrd="2" destOrd="0" presId="urn:microsoft.com/office/officeart/2005/8/layout/hList1"/>
    <dgm:cxn modelId="{87B0A557-8698-4B47-9344-E424057491F9}" type="presParOf" srcId="{02E5DE7B-C3B3-446B-9D11-7E9517B465DB}" destId="{83838867-6EFA-42C9-AD22-AF3580ED7D10}" srcOrd="0" destOrd="0" presId="urn:microsoft.com/office/officeart/2005/8/layout/hList1"/>
    <dgm:cxn modelId="{E7B61358-69AC-4F9B-908B-C87DF024D0BD}" type="presParOf" srcId="{02E5DE7B-C3B3-446B-9D11-7E9517B465DB}" destId="{C34714FD-1AC2-45B5-9A57-02E097BC686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420265-99A7-4E5C-BAE7-8712061F05A1}" type="doc">
      <dgm:prSet loTypeId="urn:microsoft.com/office/officeart/2005/8/layout/process1" loCatId="process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B3ED5E50-4337-4709-A17F-4EBCF0635446}">
      <dgm:prSet custT="1"/>
      <dgm:spPr/>
      <dgm:t>
        <a:bodyPr/>
        <a:lstStyle/>
        <a:p>
          <a:r>
            <a:rPr lang="zh-CN" altLang="en-US" sz="1800"/>
            <a:t>适合展现某个数据集的多个关键特征</a:t>
          </a:r>
        </a:p>
      </dgm:t>
    </dgm:pt>
    <dgm:pt modelId="{DBB15C13-0356-461C-8B4F-1B9CC3F60B8B}" type="parTrans" cxnId="{9A5829E9-C6CF-4904-B52F-B6117D379B4C}">
      <dgm:prSet/>
      <dgm:spPr/>
      <dgm:t>
        <a:bodyPr/>
        <a:lstStyle/>
        <a:p>
          <a:endParaRPr lang="zh-CN" altLang="en-US" sz="1800"/>
        </a:p>
      </dgm:t>
    </dgm:pt>
    <dgm:pt modelId="{4F28A08B-03F1-4A0F-B110-02E30644BD14}" type="sibTrans" cxnId="{9A5829E9-C6CF-4904-B52F-B6117D379B4C}">
      <dgm:prSet custT="1"/>
      <dgm:spPr/>
      <dgm:t>
        <a:bodyPr/>
        <a:lstStyle/>
        <a:p>
          <a:endParaRPr lang="zh-CN" altLang="en-US" sz="1800"/>
        </a:p>
      </dgm:t>
    </dgm:pt>
    <dgm:pt modelId="{8E19E6A1-AA16-4AD1-AD28-13BA8A7CB11E}">
      <dgm:prSet custT="1"/>
      <dgm:spPr/>
      <dgm:t>
        <a:bodyPr/>
        <a:lstStyle/>
        <a:p>
          <a:r>
            <a:rPr lang="zh-CN" altLang="en-US" sz="1800"/>
            <a:t>适合展现某个数据集的多个关键特征和标准值的比对</a:t>
          </a:r>
        </a:p>
      </dgm:t>
    </dgm:pt>
    <dgm:pt modelId="{E46452E6-39D0-467F-A79D-86C092C0CA58}" type="parTrans" cxnId="{C94D39F7-79DE-4746-AFDC-9DE19139ADDD}">
      <dgm:prSet/>
      <dgm:spPr/>
      <dgm:t>
        <a:bodyPr/>
        <a:lstStyle/>
        <a:p>
          <a:endParaRPr lang="zh-CN" altLang="en-US" sz="1800"/>
        </a:p>
      </dgm:t>
    </dgm:pt>
    <dgm:pt modelId="{D622FA1C-A749-43D7-910A-1C3E5D675786}" type="sibTrans" cxnId="{C94D39F7-79DE-4746-AFDC-9DE19139ADDD}">
      <dgm:prSet custT="1"/>
      <dgm:spPr/>
      <dgm:t>
        <a:bodyPr/>
        <a:lstStyle/>
        <a:p>
          <a:endParaRPr lang="zh-CN" altLang="en-US" sz="1800"/>
        </a:p>
      </dgm:t>
    </dgm:pt>
    <dgm:pt modelId="{7099E1CB-1C4B-4497-A470-A019A0025DA5}">
      <dgm:prSet custT="1"/>
      <dgm:spPr/>
      <dgm:t>
        <a:bodyPr/>
        <a:lstStyle/>
        <a:p>
          <a:r>
            <a:rPr lang="zh-CN" altLang="en-US" sz="1800"/>
            <a:t>适合比较多条数据在多个维度上的取值</a:t>
          </a:r>
        </a:p>
      </dgm:t>
    </dgm:pt>
    <dgm:pt modelId="{E657B45F-92E3-4B1A-826E-3BFDF31DD2E0}" type="parTrans" cxnId="{6A8D4997-A822-4C38-AADE-9A976F435014}">
      <dgm:prSet/>
      <dgm:spPr/>
      <dgm:t>
        <a:bodyPr/>
        <a:lstStyle/>
        <a:p>
          <a:endParaRPr lang="zh-CN" altLang="en-US" sz="1800"/>
        </a:p>
      </dgm:t>
    </dgm:pt>
    <dgm:pt modelId="{BB0C28B7-D616-4E50-A49A-E1C926BD8BC0}" type="sibTrans" cxnId="{6A8D4997-A822-4C38-AADE-9A976F435014}">
      <dgm:prSet/>
      <dgm:spPr/>
      <dgm:t>
        <a:bodyPr/>
        <a:lstStyle/>
        <a:p>
          <a:endParaRPr lang="zh-CN" altLang="en-US" sz="1800"/>
        </a:p>
      </dgm:t>
    </dgm:pt>
    <dgm:pt modelId="{D754E305-54D9-4199-B324-042033832E00}" type="pres">
      <dgm:prSet presAssocID="{ED420265-99A7-4E5C-BAE7-8712061F05A1}" presName="Name0" presStyleCnt="0">
        <dgm:presLayoutVars>
          <dgm:dir/>
          <dgm:resizeHandles val="exact"/>
        </dgm:presLayoutVars>
      </dgm:prSet>
      <dgm:spPr/>
    </dgm:pt>
    <dgm:pt modelId="{42BDE06B-CC74-4D44-A4CF-E72274BE88B3}" type="pres">
      <dgm:prSet presAssocID="{B3ED5E50-4337-4709-A17F-4EBCF0635446}" presName="node" presStyleLbl="node1" presStyleIdx="0" presStyleCnt="3">
        <dgm:presLayoutVars>
          <dgm:bulletEnabled val="1"/>
        </dgm:presLayoutVars>
      </dgm:prSet>
      <dgm:spPr/>
    </dgm:pt>
    <dgm:pt modelId="{607DBABD-C297-4FB0-A093-899CC95E7B07}" type="pres">
      <dgm:prSet presAssocID="{4F28A08B-03F1-4A0F-B110-02E30644BD14}" presName="sibTrans" presStyleLbl="sibTrans2D1" presStyleIdx="0" presStyleCnt="2"/>
      <dgm:spPr/>
    </dgm:pt>
    <dgm:pt modelId="{0B48D316-968F-4F02-85F7-F4BDA6387F78}" type="pres">
      <dgm:prSet presAssocID="{4F28A08B-03F1-4A0F-B110-02E30644BD14}" presName="connectorText" presStyleLbl="sibTrans2D1" presStyleIdx="0" presStyleCnt="2"/>
      <dgm:spPr/>
    </dgm:pt>
    <dgm:pt modelId="{88A5A4FD-1CE4-4AC1-9943-056CBE751D5D}" type="pres">
      <dgm:prSet presAssocID="{8E19E6A1-AA16-4AD1-AD28-13BA8A7CB11E}" presName="node" presStyleLbl="node1" presStyleIdx="1" presStyleCnt="3" custScaleX="114956">
        <dgm:presLayoutVars>
          <dgm:bulletEnabled val="1"/>
        </dgm:presLayoutVars>
      </dgm:prSet>
      <dgm:spPr/>
    </dgm:pt>
    <dgm:pt modelId="{5132937C-7DAD-4C43-91CF-C8D74693D5DF}" type="pres">
      <dgm:prSet presAssocID="{D622FA1C-A749-43D7-910A-1C3E5D675786}" presName="sibTrans" presStyleLbl="sibTrans2D1" presStyleIdx="1" presStyleCnt="2"/>
      <dgm:spPr/>
    </dgm:pt>
    <dgm:pt modelId="{DC899626-CB83-4444-99BB-65F4218C925F}" type="pres">
      <dgm:prSet presAssocID="{D622FA1C-A749-43D7-910A-1C3E5D675786}" presName="connectorText" presStyleLbl="sibTrans2D1" presStyleIdx="1" presStyleCnt="2"/>
      <dgm:spPr/>
    </dgm:pt>
    <dgm:pt modelId="{A1A05F33-2AFC-4538-B6C5-81D6A56E0FFF}" type="pres">
      <dgm:prSet presAssocID="{7099E1CB-1C4B-4497-A470-A019A0025DA5}" presName="node" presStyleLbl="node1" presStyleIdx="2" presStyleCnt="3">
        <dgm:presLayoutVars>
          <dgm:bulletEnabled val="1"/>
        </dgm:presLayoutVars>
      </dgm:prSet>
      <dgm:spPr/>
    </dgm:pt>
  </dgm:ptLst>
  <dgm:cxnLst>
    <dgm:cxn modelId="{5DA07D21-AA11-4B51-BAC8-D7E4B23A7FBD}" type="presOf" srcId="{B3ED5E50-4337-4709-A17F-4EBCF0635446}" destId="{42BDE06B-CC74-4D44-A4CF-E72274BE88B3}" srcOrd="0" destOrd="0" presId="urn:microsoft.com/office/officeart/2005/8/layout/process1"/>
    <dgm:cxn modelId="{BD0C9521-5C2D-4946-A080-F61E5644BAED}" type="presOf" srcId="{ED420265-99A7-4E5C-BAE7-8712061F05A1}" destId="{D754E305-54D9-4199-B324-042033832E00}" srcOrd="0" destOrd="0" presId="urn:microsoft.com/office/officeart/2005/8/layout/process1"/>
    <dgm:cxn modelId="{3413A732-15FC-4163-9C63-7FDCCFAF220E}" type="presOf" srcId="{4F28A08B-03F1-4A0F-B110-02E30644BD14}" destId="{0B48D316-968F-4F02-85F7-F4BDA6387F78}" srcOrd="1" destOrd="0" presId="urn:microsoft.com/office/officeart/2005/8/layout/process1"/>
    <dgm:cxn modelId="{97487C56-8368-48B0-9119-7E981A533E05}" type="presOf" srcId="{D622FA1C-A749-43D7-910A-1C3E5D675786}" destId="{DC899626-CB83-4444-99BB-65F4218C925F}" srcOrd="1" destOrd="0" presId="urn:microsoft.com/office/officeart/2005/8/layout/process1"/>
    <dgm:cxn modelId="{D912C37C-0333-4AB8-ABE2-7C4266406114}" type="presOf" srcId="{4F28A08B-03F1-4A0F-B110-02E30644BD14}" destId="{607DBABD-C297-4FB0-A093-899CC95E7B07}" srcOrd="0" destOrd="0" presId="urn:microsoft.com/office/officeart/2005/8/layout/process1"/>
    <dgm:cxn modelId="{6A8D4997-A822-4C38-AADE-9A976F435014}" srcId="{ED420265-99A7-4E5C-BAE7-8712061F05A1}" destId="{7099E1CB-1C4B-4497-A470-A019A0025DA5}" srcOrd="2" destOrd="0" parTransId="{E657B45F-92E3-4B1A-826E-3BFDF31DD2E0}" sibTransId="{BB0C28B7-D616-4E50-A49A-E1C926BD8BC0}"/>
    <dgm:cxn modelId="{3E3EBFA0-DBE9-4FAD-B363-ECD7B11CF087}" type="presOf" srcId="{7099E1CB-1C4B-4497-A470-A019A0025DA5}" destId="{A1A05F33-2AFC-4538-B6C5-81D6A56E0FFF}" srcOrd="0" destOrd="0" presId="urn:microsoft.com/office/officeart/2005/8/layout/process1"/>
    <dgm:cxn modelId="{85BAEAC4-E910-4CE3-AF0A-50D399C5D83F}" type="presOf" srcId="{8E19E6A1-AA16-4AD1-AD28-13BA8A7CB11E}" destId="{88A5A4FD-1CE4-4AC1-9943-056CBE751D5D}" srcOrd="0" destOrd="0" presId="urn:microsoft.com/office/officeart/2005/8/layout/process1"/>
    <dgm:cxn modelId="{B6F351D6-4CFB-4243-A3EA-8F42344B70C0}" type="presOf" srcId="{D622FA1C-A749-43D7-910A-1C3E5D675786}" destId="{5132937C-7DAD-4C43-91CF-C8D74693D5DF}" srcOrd="0" destOrd="0" presId="urn:microsoft.com/office/officeart/2005/8/layout/process1"/>
    <dgm:cxn modelId="{9A5829E9-C6CF-4904-B52F-B6117D379B4C}" srcId="{ED420265-99A7-4E5C-BAE7-8712061F05A1}" destId="{B3ED5E50-4337-4709-A17F-4EBCF0635446}" srcOrd="0" destOrd="0" parTransId="{DBB15C13-0356-461C-8B4F-1B9CC3F60B8B}" sibTransId="{4F28A08B-03F1-4A0F-B110-02E30644BD14}"/>
    <dgm:cxn modelId="{C94D39F7-79DE-4746-AFDC-9DE19139ADDD}" srcId="{ED420265-99A7-4E5C-BAE7-8712061F05A1}" destId="{8E19E6A1-AA16-4AD1-AD28-13BA8A7CB11E}" srcOrd="1" destOrd="0" parTransId="{E46452E6-39D0-467F-A79D-86C092C0CA58}" sibTransId="{D622FA1C-A749-43D7-910A-1C3E5D675786}"/>
    <dgm:cxn modelId="{6917F03B-62EC-481B-88B3-887031EBA7BD}" type="presParOf" srcId="{D754E305-54D9-4199-B324-042033832E00}" destId="{42BDE06B-CC74-4D44-A4CF-E72274BE88B3}" srcOrd="0" destOrd="0" presId="urn:microsoft.com/office/officeart/2005/8/layout/process1"/>
    <dgm:cxn modelId="{C33ED699-C2F3-407D-9F5E-3BF7F1F7D01B}" type="presParOf" srcId="{D754E305-54D9-4199-B324-042033832E00}" destId="{607DBABD-C297-4FB0-A093-899CC95E7B07}" srcOrd="1" destOrd="0" presId="urn:microsoft.com/office/officeart/2005/8/layout/process1"/>
    <dgm:cxn modelId="{778CE312-9EBE-4428-91B9-34F31018706E}" type="presParOf" srcId="{607DBABD-C297-4FB0-A093-899CC95E7B07}" destId="{0B48D316-968F-4F02-85F7-F4BDA6387F78}" srcOrd="0" destOrd="0" presId="urn:microsoft.com/office/officeart/2005/8/layout/process1"/>
    <dgm:cxn modelId="{5463020C-5DB5-4F37-BF72-A472C2FFCA42}" type="presParOf" srcId="{D754E305-54D9-4199-B324-042033832E00}" destId="{88A5A4FD-1CE4-4AC1-9943-056CBE751D5D}" srcOrd="2" destOrd="0" presId="urn:microsoft.com/office/officeart/2005/8/layout/process1"/>
    <dgm:cxn modelId="{97E0AB62-D826-44A5-B04A-6B6CA73E5493}" type="presParOf" srcId="{D754E305-54D9-4199-B324-042033832E00}" destId="{5132937C-7DAD-4C43-91CF-C8D74693D5DF}" srcOrd="3" destOrd="0" presId="urn:microsoft.com/office/officeart/2005/8/layout/process1"/>
    <dgm:cxn modelId="{C6AC66A4-3F4D-4D77-82D1-6AEC64B1CAB1}" type="presParOf" srcId="{5132937C-7DAD-4C43-91CF-C8D74693D5DF}" destId="{DC899626-CB83-4444-99BB-65F4218C925F}" srcOrd="0" destOrd="0" presId="urn:microsoft.com/office/officeart/2005/8/layout/process1"/>
    <dgm:cxn modelId="{DE0D06F3-ECC4-4039-B2BC-FD07EA388B23}" type="presParOf" srcId="{D754E305-54D9-4199-B324-042033832E00}" destId="{A1A05F33-2AFC-4538-B6C5-81D6A56E0FF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DC76D-257C-4074-805B-ED523015049D}">
      <dsp:nvSpPr>
        <dsp:cNvPr id="0" name=""/>
        <dsp:cNvSpPr/>
      </dsp:nvSpPr>
      <dsp:spPr>
        <a:xfrm>
          <a:off x="50" y="4136"/>
          <a:ext cx="4862365" cy="518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优点</a:t>
          </a:r>
          <a:r>
            <a:rPr lang="zh-CN" sz="1800" kern="1200"/>
            <a:t>：</a:t>
          </a:r>
        </a:p>
      </dsp:txBody>
      <dsp:txXfrm>
        <a:off x="50" y="4136"/>
        <a:ext cx="4862365" cy="518400"/>
      </dsp:txXfrm>
    </dsp:sp>
    <dsp:sp modelId="{4054E875-5EAC-4F17-B6AB-7FEC093CBBCD}">
      <dsp:nvSpPr>
        <dsp:cNvPr id="0" name=""/>
        <dsp:cNvSpPr/>
      </dsp:nvSpPr>
      <dsp:spPr>
        <a:xfrm>
          <a:off x="50" y="522536"/>
          <a:ext cx="4862365" cy="143288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能很好的展现沿某个维度的变化趋势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能比较多组数据在同一个维度上的趋势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适合展现较大的数据集</a:t>
          </a:r>
        </a:p>
      </dsp:txBody>
      <dsp:txXfrm>
        <a:off x="50" y="522536"/>
        <a:ext cx="4862365" cy="1432889"/>
      </dsp:txXfrm>
    </dsp:sp>
    <dsp:sp modelId="{83838867-6EFA-42C9-AD22-AF3580ED7D10}">
      <dsp:nvSpPr>
        <dsp:cNvPr id="0" name=""/>
        <dsp:cNvSpPr/>
      </dsp:nvSpPr>
      <dsp:spPr>
        <a:xfrm>
          <a:off x="5543147" y="4136"/>
          <a:ext cx="4862365" cy="518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 dirty="0"/>
            <a:t>缺点</a:t>
          </a:r>
          <a:r>
            <a:rPr lang="zh-CN" sz="1800" kern="1200" dirty="0"/>
            <a:t>：</a:t>
          </a:r>
        </a:p>
      </dsp:txBody>
      <dsp:txXfrm>
        <a:off x="5543147" y="4136"/>
        <a:ext cx="4862365" cy="518400"/>
      </dsp:txXfrm>
    </dsp:sp>
    <dsp:sp modelId="{C34714FD-1AC2-45B5-9A57-02E097BC6865}">
      <dsp:nvSpPr>
        <dsp:cNvPr id="0" name=""/>
        <dsp:cNvSpPr/>
      </dsp:nvSpPr>
      <dsp:spPr>
        <a:xfrm>
          <a:off x="5543147" y="522536"/>
          <a:ext cx="4862365" cy="143288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每张图上不适合展示太多条折线</a:t>
          </a:r>
          <a:endParaRPr lang="zh-CN" altLang="en-US" sz="1800" kern="1200" dirty="0"/>
        </a:p>
      </dsp:txBody>
      <dsp:txXfrm>
        <a:off x="5543147" y="522536"/>
        <a:ext cx="4862365" cy="1432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DE06B-CC74-4D44-A4CF-E72274BE88B3}">
      <dsp:nvSpPr>
        <dsp:cNvPr id="0" name=""/>
        <dsp:cNvSpPr/>
      </dsp:nvSpPr>
      <dsp:spPr>
        <a:xfrm>
          <a:off x="10587" y="0"/>
          <a:ext cx="2656000" cy="92900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适合展现某个数据集的多个关键特征</a:t>
          </a:r>
        </a:p>
      </dsp:txBody>
      <dsp:txXfrm>
        <a:off x="37797" y="27210"/>
        <a:ext cx="2601580" cy="874582"/>
      </dsp:txXfrm>
    </dsp:sp>
    <dsp:sp modelId="{607DBABD-C297-4FB0-A093-899CC95E7B07}">
      <dsp:nvSpPr>
        <dsp:cNvPr id="0" name=""/>
        <dsp:cNvSpPr/>
      </dsp:nvSpPr>
      <dsp:spPr>
        <a:xfrm>
          <a:off x="2932187" y="135156"/>
          <a:ext cx="563072" cy="6586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932187" y="266894"/>
        <a:ext cx="394150" cy="395212"/>
      </dsp:txXfrm>
    </dsp:sp>
    <dsp:sp modelId="{88A5A4FD-1CE4-4AC1-9943-056CBE751D5D}">
      <dsp:nvSpPr>
        <dsp:cNvPr id="0" name=""/>
        <dsp:cNvSpPr/>
      </dsp:nvSpPr>
      <dsp:spPr>
        <a:xfrm>
          <a:off x="3728987" y="0"/>
          <a:ext cx="3053231" cy="92900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适合展现某个数据集的多个关键特征和标准值的比对</a:t>
          </a:r>
        </a:p>
      </dsp:txBody>
      <dsp:txXfrm>
        <a:off x="3756197" y="27210"/>
        <a:ext cx="2998811" cy="874582"/>
      </dsp:txXfrm>
    </dsp:sp>
    <dsp:sp modelId="{5132937C-7DAD-4C43-91CF-C8D74693D5DF}">
      <dsp:nvSpPr>
        <dsp:cNvPr id="0" name=""/>
        <dsp:cNvSpPr/>
      </dsp:nvSpPr>
      <dsp:spPr>
        <a:xfrm>
          <a:off x="7047819" y="135156"/>
          <a:ext cx="563072" cy="6586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7047819" y="266894"/>
        <a:ext cx="394150" cy="395212"/>
      </dsp:txXfrm>
    </dsp:sp>
    <dsp:sp modelId="{A1A05F33-2AFC-4538-B6C5-81D6A56E0FFF}">
      <dsp:nvSpPr>
        <dsp:cNvPr id="0" name=""/>
        <dsp:cNvSpPr/>
      </dsp:nvSpPr>
      <dsp:spPr>
        <a:xfrm>
          <a:off x="7844619" y="0"/>
          <a:ext cx="2656000" cy="92900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适合比较多条数据在多个维度上的取值</a:t>
          </a:r>
        </a:p>
      </dsp:txBody>
      <dsp:txXfrm>
        <a:off x="7871829" y="27210"/>
        <a:ext cx="2601580" cy="874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89612" y="3104969"/>
            <a:ext cx="6863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使用统计图表展示数据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722204" y="4062366"/>
            <a:ext cx="5045517" cy="132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基本图表类型</a:t>
            </a: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  <a:p>
            <a:pPr algn="dist">
              <a:buNone/>
            </a:pP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104572" y="1660976"/>
            <a:ext cx="9389564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饼图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：以饼状图形显示一个数据系列中各项的大小与各项总和的比例，也被称作扇形统计图。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饼图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3146634"/>
            <a:ext cx="10511207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适用于二维数据，即一个分类字段，一个连续数据字段，当用户更关注于简单占比时，适合使用饼图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简单直观，很容易看到组成成分的占比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15645" indent="-3429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6FE"/>
              </a:buClr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不适合较大的数据集展现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15645" indent="-3429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6FE"/>
              </a:buClr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数据项中不能有负值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15645" indent="-3429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D6FE"/>
              </a:buClr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当比例接近时，人眼很难准确判别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31BA97-B236-4352-84D8-8B27C0BCF143}"/>
              </a:ext>
            </a:extLst>
          </p:cNvPr>
          <p:cNvGrpSpPr/>
          <p:nvPr/>
        </p:nvGrpSpPr>
        <p:grpSpPr>
          <a:xfrm>
            <a:off x="982928" y="1660976"/>
            <a:ext cx="888596" cy="1130845"/>
            <a:chOff x="10607186" y="3084890"/>
            <a:chExt cx="1773726" cy="25589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EC1581C-6FF6-4D87-82D7-9963F4FB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7186" y="3084890"/>
              <a:ext cx="1773726" cy="1800000"/>
            </a:xfrm>
            <a:prstGeom prst="rect">
              <a:avLst/>
            </a:prstGeom>
          </p:spPr>
        </p:pic>
        <p:sp>
          <p:nvSpPr>
            <p:cNvPr id="12" name="文本框 7">
              <a:extLst>
                <a:ext uri="{FF2B5EF4-FFF2-40B4-BE49-F238E27FC236}">
                  <a16:creationId xmlns:a16="http://schemas.microsoft.com/office/drawing/2014/main" id="{B43C6345-320E-43D8-80AD-AAC315745812}"/>
                </a:ext>
              </a:extLst>
            </p:cNvPr>
            <p:cNvSpPr txBox="1"/>
            <p:nvPr/>
          </p:nvSpPr>
          <p:spPr>
            <a:xfrm>
              <a:off x="10817102" y="4884891"/>
              <a:ext cx="1322908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饼图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335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饼图样例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A731EF-6F09-4DAD-9C0A-F74A23A3C609}"/>
              </a:ext>
            </a:extLst>
          </p:cNvPr>
          <p:cNvGrpSpPr/>
          <p:nvPr/>
        </p:nvGrpSpPr>
        <p:grpSpPr>
          <a:xfrm>
            <a:off x="991969" y="2209290"/>
            <a:ext cx="3279251" cy="3740448"/>
            <a:chOff x="1446089" y="3837669"/>
            <a:chExt cx="6480000" cy="7635618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19138FB0-0358-4A1A-AC02-B57ABB8A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089" y="3837669"/>
              <a:ext cx="6480000" cy="5985222"/>
            </a:xfrm>
            <a:prstGeom prst="rect">
              <a:avLst/>
            </a:prstGeom>
          </p:spPr>
        </p:pic>
        <p:sp>
          <p:nvSpPr>
            <p:cNvPr id="47" name="文本框 13">
              <a:extLst>
                <a:ext uri="{FF2B5EF4-FFF2-40B4-BE49-F238E27FC236}">
                  <a16:creationId xmlns:a16="http://schemas.microsoft.com/office/drawing/2014/main" id="{E6EDF64C-4FA2-4114-B83B-1A4F9A2C93B9}"/>
                </a:ext>
              </a:extLst>
            </p:cNvPr>
            <p:cNvSpPr txBox="1"/>
            <p:nvPr/>
          </p:nvSpPr>
          <p:spPr>
            <a:xfrm>
              <a:off x="3996812" y="10656517"/>
              <a:ext cx="1378554" cy="81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饼图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59767D1-21B2-4B7E-8593-14BF68CE6032}"/>
              </a:ext>
            </a:extLst>
          </p:cNvPr>
          <p:cNvGrpSpPr/>
          <p:nvPr/>
        </p:nvGrpSpPr>
        <p:grpSpPr>
          <a:xfrm>
            <a:off x="4782975" y="2209290"/>
            <a:ext cx="3279251" cy="3740448"/>
            <a:chOff x="8634959" y="3837669"/>
            <a:chExt cx="6480000" cy="7635618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D338F75-2D7B-4B95-84AC-14C5A95C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959" y="3837669"/>
              <a:ext cx="6480000" cy="5968000"/>
            </a:xfrm>
            <a:prstGeom prst="rect">
              <a:avLst/>
            </a:prstGeom>
          </p:spPr>
        </p:pic>
        <p:sp>
          <p:nvSpPr>
            <p:cNvPr id="45" name="文本框 14">
              <a:extLst>
                <a:ext uri="{FF2B5EF4-FFF2-40B4-BE49-F238E27FC236}">
                  <a16:creationId xmlns:a16="http://schemas.microsoft.com/office/drawing/2014/main" id="{991EABC4-1C04-487A-8A2F-D327C74995BB}"/>
                </a:ext>
              </a:extLst>
            </p:cNvPr>
            <p:cNvSpPr txBox="1"/>
            <p:nvPr/>
          </p:nvSpPr>
          <p:spPr>
            <a:xfrm>
              <a:off x="11185682" y="10656517"/>
              <a:ext cx="1378554" cy="81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环图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13E19C-B6B3-4813-AB7E-AFCA1ACD1963}"/>
              </a:ext>
            </a:extLst>
          </p:cNvPr>
          <p:cNvGrpSpPr/>
          <p:nvPr/>
        </p:nvGrpSpPr>
        <p:grpSpPr>
          <a:xfrm>
            <a:off x="8534381" y="2193003"/>
            <a:ext cx="2641619" cy="3756733"/>
            <a:chOff x="15748737" y="3804421"/>
            <a:chExt cx="5220000" cy="766886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40BB2E1-5DAD-4438-9AD4-B93428866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8737" y="3804421"/>
              <a:ext cx="5220000" cy="5985225"/>
            </a:xfrm>
            <a:prstGeom prst="rect">
              <a:avLst/>
            </a:prstGeom>
          </p:spPr>
        </p:pic>
        <p:sp>
          <p:nvSpPr>
            <p:cNvPr id="25" name="文本框 15">
              <a:extLst>
                <a:ext uri="{FF2B5EF4-FFF2-40B4-BE49-F238E27FC236}">
                  <a16:creationId xmlns:a16="http://schemas.microsoft.com/office/drawing/2014/main" id="{3BFFFB03-7D17-42E7-825F-46A403F02019}"/>
                </a:ext>
              </a:extLst>
            </p:cNvPr>
            <p:cNvSpPr txBox="1"/>
            <p:nvPr/>
          </p:nvSpPr>
          <p:spPr>
            <a:xfrm>
              <a:off x="17394648" y="10656516"/>
              <a:ext cx="2094441" cy="816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3D</a:t>
              </a: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饼图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254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322286" y="1660976"/>
            <a:ext cx="9171849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散点图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：又称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XY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散点图，将数据以点的形式展现，以显示变量间的相互关系或者影响程度，点的位置由变量的数值决定。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散点图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3146634"/>
            <a:ext cx="10511207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显示若干数据系列中各数值之间的关系，类似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XY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轴，判断两变量之间是否存在某种关联，或者发现数据的分布或者聚合情况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可以展示数据的分布和聚合情况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适合展示较大的数据集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散点图看上去比较乱，基本只能看相关、分布和聚合，其他信息均不能很好展现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552DF0-5DAE-46CA-A263-58BA05D237FA}"/>
              </a:ext>
            </a:extLst>
          </p:cNvPr>
          <p:cNvGrpSpPr/>
          <p:nvPr/>
        </p:nvGrpSpPr>
        <p:grpSpPr>
          <a:xfrm>
            <a:off x="1211607" y="1566198"/>
            <a:ext cx="954108" cy="1349030"/>
            <a:chOff x="14714770" y="3084890"/>
            <a:chExt cx="1809272" cy="255896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3E3B3A9-8A91-4051-BF6B-66C9C190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22954" y="3084890"/>
              <a:ext cx="1773917" cy="1800000"/>
            </a:xfrm>
            <a:prstGeom prst="rect">
              <a:avLst/>
            </a:prstGeom>
          </p:spPr>
        </p:pic>
        <p:sp>
          <p:nvSpPr>
            <p:cNvPr id="14" name="文本框 7">
              <a:extLst>
                <a:ext uri="{FF2B5EF4-FFF2-40B4-BE49-F238E27FC236}">
                  <a16:creationId xmlns:a16="http://schemas.microsoft.com/office/drawing/2014/main" id="{5DBBFFF8-338F-4A34-BF9A-45E00001751F}"/>
                </a:ext>
              </a:extLst>
            </p:cNvPr>
            <p:cNvSpPr txBox="1"/>
            <p:nvPr/>
          </p:nvSpPr>
          <p:spPr>
            <a:xfrm>
              <a:off x="14714770" y="4884891"/>
              <a:ext cx="1809272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散点图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874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散点图样例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1C25F8-681E-4A7B-92F1-D4D4811B645E}"/>
              </a:ext>
            </a:extLst>
          </p:cNvPr>
          <p:cNvGrpSpPr/>
          <p:nvPr/>
        </p:nvGrpSpPr>
        <p:grpSpPr>
          <a:xfrm>
            <a:off x="1004330" y="1412279"/>
            <a:ext cx="4688587" cy="4883570"/>
            <a:chOff x="2533510" y="3074613"/>
            <a:chExt cx="9125218" cy="951817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6071F9D-53E0-49FD-A7A7-FEE2B1B1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3510" y="3074613"/>
              <a:ext cx="9125218" cy="8280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8874409A-97E5-4D48-B227-FD2095BF671A}"/>
                </a:ext>
              </a:extLst>
            </p:cNvPr>
            <p:cNvSpPr txBox="1"/>
            <p:nvPr/>
          </p:nvSpPr>
          <p:spPr>
            <a:xfrm>
              <a:off x="6417239" y="11812966"/>
              <a:ext cx="1357765" cy="779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分布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F5FCAC-41F8-4DA9-B5AE-823A1631A347}"/>
              </a:ext>
            </a:extLst>
          </p:cNvPr>
          <p:cNvGrpSpPr/>
          <p:nvPr/>
        </p:nvGrpSpPr>
        <p:grpSpPr>
          <a:xfrm>
            <a:off x="6210173" y="1412279"/>
            <a:ext cx="4849713" cy="4883570"/>
            <a:chOff x="12405330" y="3074613"/>
            <a:chExt cx="9438811" cy="95181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655F93A-BC16-49DC-B3AC-1E784E2B4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05330" y="3074613"/>
              <a:ext cx="9438811" cy="8280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9B0247E9-77D4-4E4A-A010-C9063105C27A}"/>
                </a:ext>
              </a:extLst>
            </p:cNvPr>
            <p:cNvSpPr txBox="1"/>
            <p:nvPr/>
          </p:nvSpPr>
          <p:spPr>
            <a:xfrm>
              <a:off x="16504358" y="11812965"/>
              <a:ext cx="1357765" cy="779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聚合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134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322286" y="1660976"/>
            <a:ext cx="9171849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雷达图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：又称蜘蛛网图，将多个维度的数据量映射到起始于同一个圆心的坐标轴上，结束于圆周边缘，然后将同一组的点使用线连接起来。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雷达图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3146634"/>
            <a:ext cx="10511207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雷达图适用于多维数据集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</a:p>
          <a:p>
            <a:pPr marL="342900" indent="-342900"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多维但是维度不能太多，一般四到八个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30797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比较的记录条数不宜太多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E05A0B-73B1-4A97-9B4D-D75458513EB8}"/>
              </a:ext>
            </a:extLst>
          </p:cNvPr>
          <p:cNvGrpSpPr/>
          <p:nvPr/>
        </p:nvGrpSpPr>
        <p:grpSpPr>
          <a:xfrm>
            <a:off x="1067825" y="1628981"/>
            <a:ext cx="1014267" cy="1322971"/>
            <a:chOff x="18838911" y="2911892"/>
            <a:chExt cx="1923350" cy="250953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B177CC7-B225-43E1-B3B3-CC3A828E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38911" y="2911892"/>
              <a:ext cx="1800000" cy="1800000"/>
            </a:xfrm>
            <a:prstGeom prst="rect">
              <a:avLst/>
            </a:prstGeom>
          </p:spPr>
        </p:pic>
        <p:sp>
          <p:nvSpPr>
            <p:cNvPr id="12" name="文本框 7">
              <a:extLst>
                <a:ext uri="{FF2B5EF4-FFF2-40B4-BE49-F238E27FC236}">
                  <a16:creationId xmlns:a16="http://schemas.microsoft.com/office/drawing/2014/main" id="{5E277592-76E4-4EB2-B2CE-EE97B1170ECE}"/>
                </a:ext>
              </a:extLst>
            </p:cNvPr>
            <p:cNvSpPr txBox="1"/>
            <p:nvPr/>
          </p:nvSpPr>
          <p:spPr>
            <a:xfrm>
              <a:off x="18952992" y="4662463"/>
              <a:ext cx="1809269" cy="7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雷达图</a:t>
              </a:r>
            </a:p>
          </p:txBody>
        </p:sp>
      </p:grp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09ADB5D-4DE0-4BA0-B085-C6F1211D3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384445"/>
              </p:ext>
            </p:extLst>
          </p:nvPr>
        </p:nvGraphicFramePr>
        <p:xfrm>
          <a:off x="1127985" y="3962100"/>
          <a:ext cx="10511207" cy="92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7850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BDE06B-CC74-4D44-A4CF-E72274BE8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2BDE06B-CC74-4D44-A4CF-E72274BE8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7DBABD-C297-4FB0-A093-899CC95E7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607DBABD-C297-4FB0-A093-899CC95E7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A5A4FD-1CE4-4AC1-9943-056CBE751D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88A5A4FD-1CE4-4AC1-9943-056CBE751D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32937C-7DAD-4C43-91CF-C8D74693D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5132937C-7DAD-4C43-91CF-C8D74693D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A05F33-2AFC-4538-B6C5-81D6A56E0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A1A05F33-2AFC-4538-B6C5-81D6A56E0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uiExpand="1" build="p"/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809451-7E0A-4711-9331-7D9BE94B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89" y="1368203"/>
            <a:ext cx="7546563" cy="4865327"/>
          </a:xfrm>
          <a:prstGeom prst="rect">
            <a:avLst/>
          </a:prstGeom>
          <a:ln>
            <a:solidFill>
              <a:srgbClr val="FFFFFF">
                <a:lumMod val="65000"/>
              </a:srgb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雷达图样例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93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037223" y="1745118"/>
            <a:ext cx="9456912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仪表盘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，像一个钟表或者刻度盘，有刻度和指针，其中刻度表示度量，指针表示维度，指针角度表示数值，指针指向当前数值。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仪表盘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3146634"/>
            <a:ext cx="7057101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管理报表或报告，直观的表现出某个指标的进度或实际情况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将专业数据通过常见的刻度表形式展现，非常直观易懂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拟物化的展现更人性化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适用场景比较窄，主要用于进度或占比的展现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只能一个维度，指标也不宜过多，展示信息有限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F492C19-25C1-4E3E-8A36-29BB6BA104F8}"/>
              </a:ext>
            </a:extLst>
          </p:cNvPr>
          <p:cNvGrpSpPr/>
          <p:nvPr/>
        </p:nvGrpSpPr>
        <p:grpSpPr>
          <a:xfrm>
            <a:off x="982928" y="1660566"/>
            <a:ext cx="816146" cy="1223884"/>
            <a:chOff x="6415973" y="9167154"/>
            <a:chExt cx="1835288" cy="275494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074879D-6907-4B5F-80E5-9408170B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023" y="9167154"/>
              <a:ext cx="1813238" cy="1800000"/>
            </a:xfrm>
            <a:prstGeom prst="rect">
              <a:avLst/>
            </a:prstGeom>
          </p:spPr>
        </p:pic>
        <p:sp>
          <p:nvSpPr>
            <p:cNvPr id="15" name="文本框 8">
              <a:extLst>
                <a:ext uri="{FF2B5EF4-FFF2-40B4-BE49-F238E27FC236}">
                  <a16:creationId xmlns:a16="http://schemas.microsoft.com/office/drawing/2014/main" id="{28A18933-9B2B-445F-91DE-F581835AA7C4}"/>
                </a:ext>
              </a:extLst>
            </p:cNvPr>
            <p:cNvSpPr txBox="1"/>
            <p:nvPr/>
          </p:nvSpPr>
          <p:spPr>
            <a:xfrm>
              <a:off x="6415973" y="11163128"/>
              <a:ext cx="1809271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仪表盘</a:t>
              </a:r>
            </a:p>
          </p:txBody>
        </p:sp>
      </p:grpSp>
      <p:grpSp>
        <p:nvGrpSpPr>
          <p:cNvPr id="8" name="组合 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FF9225-9246-433B-A046-7A27F2C703DA}"/>
              </a:ext>
            </a:extLst>
          </p:cNvPr>
          <p:cNvGrpSpPr>
            <a:grpSpLocks noChangeAspect="1"/>
          </p:cNvGrpSpPr>
          <p:nvPr/>
        </p:nvGrpSpPr>
        <p:grpSpPr>
          <a:xfrm>
            <a:off x="7864803" y="2968591"/>
            <a:ext cx="3116014" cy="3293812"/>
            <a:chOff x="3925888" y="1135062"/>
            <a:chExt cx="4340225" cy="4587876"/>
          </a:xfrm>
        </p:grpSpPr>
        <p:sp>
          <p:nvSpPr>
            <p:cNvPr id="10" name="iSlíḋé">
              <a:extLst>
                <a:ext uri="{FF2B5EF4-FFF2-40B4-BE49-F238E27FC236}">
                  <a16:creationId xmlns:a16="http://schemas.microsoft.com/office/drawing/2014/main" id="{171AC992-9972-401F-B250-52CBF10F21DE}"/>
                </a:ext>
              </a:extLst>
            </p:cNvPr>
            <p:cNvSpPr/>
            <p:nvPr/>
          </p:nvSpPr>
          <p:spPr bwMode="auto">
            <a:xfrm>
              <a:off x="4467226" y="3502025"/>
              <a:ext cx="3036888" cy="701675"/>
            </a:xfrm>
            <a:custGeom>
              <a:avLst/>
              <a:gdLst>
                <a:gd name="T0" fmla="*/ 1913 w 1913"/>
                <a:gd name="T1" fmla="*/ 0 h 442"/>
                <a:gd name="T2" fmla="*/ 0 w 1913"/>
                <a:gd name="T3" fmla="*/ 0 h 442"/>
                <a:gd name="T4" fmla="*/ 412 w 1913"/>
                <a:gd name="T5" fmla="*/ 442 h 442"/>
                <a:gd name="T6" fmla="*/ 1501 w 1913"/>
                <a:gd name="T7" fmla="*/ 442 h 442"/>
                <a:gd name="T8" fmla="*/ 1913 w 1913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3" h="442">
                  <a:moveTo>
                    <a:pt x="1913" y="0"/>
                  </a:moveTo>
                  <a:lnTo>
                    <a:pt x="0" y="0"/>
                  </a:lnTo>
                  <a:lnTo>
                    <a:pt x="412" y="442"/>
                  </a:lnTo>
                  <a:lnTo>
                    <a:pt x="1501" y="442"/>
                  </a:lnTo>
                  <a:lnTo>
                    <a:pt x="191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3000"/>
                  </a:schemeClr>
                </a:gs>
                <a:gs pos="100000">
                  <a:schemeClr val="bg1">
                    <a:lumMod val="85000"/>
                    <a:alpha val="64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ṡļíḓe">
              <a:extLst>
                <a:ext uri="{FF2B5EF4-FFF2-40B4-BE49-F238E27FC236}">
                  <a16:creationId xmlns:a16="http://schemas.microsoft.com/office/drawing/2014/main" id="{0F26FAAA-E2D3-4126-99DD-4C360EE3ABAA}"/>
                </a:ext>
              </a:extLst>
            </p:cNvPr>
            <p:cNvSpPr/>
            <p:nvPr/>
          </p:nvSpPr>
          <p:spPr bwMode="auto">
            <a:xfrm>
              <a:off x="4206876" y="5089525"/>
              <a:ext cx="3587750" cy="633413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šlïḋè">
              <a:extLst>
                <a:ext uri="{FF2B5EF4-FFF2-40B4-BE49-F238E27FC236}">
                  <a16:creationId xmlns:a16="http://schemas.microsoft.com/office/drawing/2014/main" id="{B0D6AAE3-7EF1-4432-B9B1-764E58ABF966}"/>
                </a:ext>
              </a:extLst>
            </p:cNvPr>
            <p:cNvSpPr/>
            <p:nvPr/>
          </p:nvSpPr>
          <p:spPr bwMode="auto">
            <a:xfrm>
              <a:off x="4206876" y="5089525"/>
              <a:ext cx="3587750" cy="217488"/>
            </a:xfrm>
            <a:prstGeom prst="rect">
              <a:avLst/>
            </a:prstGeom>
            <a:solidFill>
              <a:srgbClr val="C6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EB994BB9-954F-4A7F-AC04-F07CB52B7CFD}"/>
                </a:ext>
              </a:extLst>
            </p:cNvPr>
            <p:cNvSpPr/>
            <p:nvPr/>
          </p:nvSpPr>
          <p:spPr bwMode="auto">
            <a:xfrm>
              <a:off x="4522788" y="1539875"/>
              <a:ext cx="476250" cy="60325"/>
            </a:xfrm>
            <a:custGeom>
              <a:avLst/>
              <a:gdLst>
                <a:gd name="T0" fmla="*/ 136 w 144"/>
                <a:gd name="T1" fmla="*/ 18 h 18"/>
                <a:gd name="T2" fmla="*/ 9 w 144"/>
                <a:gd name="T3" fmla="*/ 18 h 18"/>
                <a:gd name="T4" fmla="*/ 0 w 144"/>
                <a:gd name="T5" fmla="*/ 9 h 18"/>
                <a:gd name="T6" fmla="*/ 9 w 144"/>
                <a:gd name="T7" fmla="*/ 0 h 18"/>
                <a:gd name="T8" fmla="*/ 136 w 144"/>
                <a:gd name="T9" fmla="*/ 0 h 18"/>
                <a:gd name="T10" fmla="*/ 144 w 144"/>
                <a:gd name="T11" fmla="*/ 9 h 18"/>
                <a:gd name="T12" fmla="*/ 136 w 14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4" y="4"/>
                    <a:pt x="144" y="9"/>
                  </a:cubicBezTo>
                  <a:cubicBezTo>
                    <a:pt x="144" y="14"/>
                    <a:pt x="141" y="18"/>
                    <a:pt x="13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sļïďe">
              <a:extLst>
                <a:ext uri="{FF2B5EF4-FFF2-40B4-BE49-F238E27FC236}">
                  <a16:creationId xmlns:a16="http://schemas.microsoft.com/office/drawing/2014/main" id="{86017AFD-D925-4111-813F-F7CF1A001F75}"/>
                </a:ext>
              </a:extLst>
            </p:cNvPr>
            <p:cNvSpPr/>
            <p:nvPr/>
          </p:nvSpPr>
          <p:spPr bwMode="auto">
            <a:xfrm>
              <a:off x="4522788" y="1860550"/>
              <a:ext cx="476250" cy="58738"/>
            </a:xfrm>
            <a:custGeom>
              <a:avLst/>
              <a:gdLst>
                <a:gd name="T0" fmla="*/ 136 w 144"/>
                <a:gd name="T1" fmla="*/ 18 h 18"/>
                <a:gd name="T2" fmla="*/ 9 w 144"/>
                <a:gd name="T3" fmla="*/ 18 h 18"/>
                <a:gd name="T4" fmla="*/ 0 w 144"/>
                <a:gd name="T5" fmla="*/ 9 h 18"/>
                <a:gd name="T6" fmla="*/ 9 w 144"/>
                <a:gd name="T7" fmla="*/ 0 h 18"/>
                <a:gd name="T8" fmla="*/ 136 w 144"/>
                <a:gd name="T9" fmla="*/ 0 h 18"/>
                <a:gd name="T10" fmla="*/ 144 w 144"/>
                <a:gd name="T11" fmla="*/ 9 h 18"/>
                <a:gd name="T12" fmla="*/ 136 w 14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4" y="4"/>
                    <a:pt x="144" y="9"/>
                  </a:cubicBezTo>
                  <a:cubicBezTo>
                    <a:pt x="144" y="14"/>
                    <a:pt x="141" y="18"/>
                    <a:pt x="13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1îdé">
              <a:extLst>
                <a:ext uri="{FF2B5EF4-FFF2-40B4-BE49-F238E27FC236}">
                  <a16:creationId xmlns:a16="http://schemas.microsoft.com/office/drawing/2014/main" id="{B29AB22E-4B34-42F2-9CCB-B659B93B9D9E}"/>
                </a:ext>
              </a:extLst>
            </p:cNvPr>
            <p:cNvSpPr/>
            <p:nvPr/>
          </p:nvSpPr>
          <p:spPr bwMode="auto">
            <a:xfrm>
              <a:off x="4522788" y="2193925"/>
              <a:ext cx="650875" cy="58738"/>
            </a:xfrm>
            <a:custGeom>
              <a:avLst/>
              <a:gdLst>
                <a:gd name="T0" fmla="*/ 188 w 197"/>
                <a:gd name="T1" fmla="*/ 18 h 18"/>
                <a:gd name="T2" fmla="*/ 9 w 197"/>
                <a:gd name="T3" fmla="*/ 18 h 18"/>
                <a:gd name="T4" fmla="*/ 0 w 197"/>
                <a:gd name="T5" fmla="*/ 9 h 18"/>
                <a:gd name="T6" fmla="*/ 9 w 197"/>
                <a:gd name="T7" fmla="*/ 0 h 18"/>
                <a:gd name="T8" fmla="*/ 188 w 197"/>
                <a:gd name="T9" fmla="*/ 0 h 18"/>
                <a:gd name="T10" fmla="*/ 197 w 197"/>
                <a:gd name="T11" fmla="*/ 9 h 18"/>
                <a:gd name="T12" fmla="*/ 188 w 19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">
                  <a:moveTo>
                    <a:pt x="18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9"/>
                  </a:cubicBezTo>
                  <a:cubicBezTo>
                    <a:pt x="197" y="14"/>
                    <a:pt x="193" y="18"/>
                    <a:pt x="188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şḷïḑê">
              <a:extLst>
                <a:ext uri="{FF2B5EF4-FFF2-40B4-BE49-F238E27FC236}">
                  <a16:creationId xmlns:a16="http://schemas.microsoft.com/office/drawing/2014/main" id="{83F467E8-A3BB-435E-871E-09569D3FA3E9}"/>
                </a:ext>
              </a:extLst>
            </p:cNvPr>
            <p:cNvSpPr/>
            <p:nvPr/>
          </p:nvSpPr>
          <p:spPr bwMode="auto">
            <a:xfrm>
              <a:off x="5338763" y="2193925"/>
              <a:ext cx="649288" cy="58738"/>
            </a:xfrm>
            <a:custGeom>
              <a:avLst/>
              <a:gdLst>
                <a:gd name="T0" fmla="*/ 188 w 197"/>
                <a:gd name="T1" fmla="*/ 18 h 18"/>
                <a:gd name="T2" fmla="*/ 9 w 197"/>
                <a:gd name="T3" fmla="*/ 18 h 18"/>
                <a:gd name="T4" fmla="*/ 0 w 197"/>
                <a:gd name="T5" fmla="*/ 9 h 18"/>
                <a:gd name="T6" fmla="*/ 9 w 197"/>
                <a:gd name="T7" fmla="*/ 0 h 18"/>
                <a:gd name="T8" fmla="*/ 188 w 197"/>
                <a:gd name="T9" fmla="*/ 0 h 18"/>
                <a:gd name="T10" fmla="*/ 197 w 197"/>
                <a:gd name="T11" fmla="*/ 9 h 18"/>
                <a:gd name="T12" fmla="*/ 188 w 19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">
                  <a:moveTo>
                    <a:pt x="18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9"/>
                  </a:cubicBezTo>
                  <a:cubicBezTo>
                    <a:pt x="197" y="14"/>
                    <a:pt x="193" y="18"/>
                    <a:pt x="188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ṩlíḋé">
              <a:extLst>
                <a:ext uri="{FF2B5EF4-FFF2-40B4-BE49-F238E27FC236}">
                  <a16:creationId xmlns:a16="http://schemas.microsoft.com/office/drawing/2014/main" id="{38C1280E-BC9F-484B-BC53-C99267E44657}"/>
                </a:ext>
              </a:extLst>
            </p:cNvPr>
            <p:cNvSpPr/>
            <p:nvPr/>
          </p:nvSpPr>
          <p:spPr bwMode="auto">
            <a:xfrm>
              <a:off x="4941888" y="2479675"/>
              <a:ext cx="650875" cy="55563"/>
            </a:xfrm>
            <a:custGeom>
              <a:avLst/>
              <a:gdLst>
                <a:gd name="T0" fmla="*/ 188 w 197"/>
                <a:gd name="T1" fmla="*/ 17 h 17"/>
                <a:gd name="T2" fmla="*/ 9 w 197"/>
                <a:gd name="T3" fmla="*/ 17 h 17"/>
                <a:gd name="T4" fmla="*/ 0 w 197"/>
                <a:gd name="T5" fmla="*/ 8 h 17"/>
                <a:gd name="T6" fmla="*/ 9 w 197"/>
                <a:gd name="T7" fmla="*/ 0 h 17"/>
                <a:gd name="T8" fmla="*/ 188 w 197"/>
                <a:gd name="T9" fmla="*/ 0 h 17"/>
                <a:gd name="T10" fmla="*/ 197 w 197"/>
                <a:gd name="T11" fmla="*/ 8 h 17"/>
                <a:gd name="T12" fmla="*/ 188 w 19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7">
                  <a:moveTo>
                    <a:pt x="188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8"/>
                  </a:cubicBezTo>
                  <a:cubicBezTo>
                    <a:pt x="197" y="13"/>
                    <a:pt x="193" y="17"/>
                    <a:pt x="188" y="17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ṡľïḑê">
              <a:extLst>
                <a:ext uri="{FF2B5EF4-FFF2-40B4-BE49-F238E27FC236}">
                  <a16:creationId xmlns:a16="http://schemas.microsoft.com/office/drawing/2014/main" id="{A27DCA1D-0EF7-45F5-9B0B-ACB4D3192DF4}"/>
                </a:ext>
              </a:extLst>
            </p:cNvPr>
            <p:cNvSpPr/>
            <p:nvPr/>
          </p:nvSpPr>
          <p:spPr bwMode="auto">
            <a:xfrm>
              <a:off x="5665788" y="2479675"/>
              <a:ext cx="1217613" cy="55563"/>
            </a:xfrm>
            <a:custGeom>
              <a:avLst/>
              <a:gdLst>
                <a:gd name="T0" fmla="*/ 360 w 369"/>
                <a:gd name="T1" fmla="*/ 17 h 17"/>
                <a:gd name="T2" fmla="*/ 9 w 369"/>
                <a:gd name="T3" fmla="*/ 17 h 17"/>
                <a:gd name="T4" fmla="*/ 0 w 369"/>
                <a:gd name="T5" fmla="*/ 8 h 17"/>
                <a:gd name="T6" fmla="*/ 9 w 369"/>
                <a:gd name="T7" fmla="*/ 0 h 17"/>
                <a:gd name="T8" fmla="*/ 360 w 369"/>
                <a:gd name="T9" fmla="*/ 0 h 17"/>
                <a:gd name="T10" fmla="*/ 369 w 369"/>
                <a:gd name="T11" fmla="*/ 8 h 17"/>
                <a:gd name="T12" fmla="*/ 360 w 36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7">
                  <a:moveTo>
                    <a:pt x="36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5" y="0"/>
                    <a:pt x="369" y="4"/>
                    <a:pt x="369" y="8"/>
                  </a:cubicBezTo>
                  <a:cubicBezTo>
                    <a:pt x="369" y="13"/>
                    <a:pt x="365" y="17"/>
                    <a:pt x="360" y="17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şľîḑe">
              <a:extLst>
                <a:ext uri="{FF2B5EF4-FFF2-40B4-BE49-F238E27FC236}">
                  <a16:creationId xmlns:a16="http://schemas.microsoft.com/office/drawing/2014/main" id="{82B2A17A-5D06-4B0A-A295-79ED2F6FAAD4}"/>
                </a:ext>
              </a:extLst>
            </p:cNvPr>
            <p:cNvSpPr/>
            <p:nvPr/>
          </p:nvSpPr>
          <p:spPr bwMode="auto">
            <a:xfrm>
              <a:off x="6305551" y="2028825"/>
              <a:ext cx="477838" cy="58738"/>
            </a:xfrm>
            <a:custGeom>
              <a:avLst/>
              <a:gdLst>
                <a:gd name="T0" fmla="*/ 136 w 145"/>
                <a:gd name="T1" fmla="*/ 18 h 18"/>
                <a:gd name="T2" fmla="*/ 9 w 145"/>
                <a:gd name="T3" fmla="*/ 18 h 18"/>
                <a:gd name="T4" fmla="*/ 0 w 145"/>
                <a:gd name="T5" fmla="*/ 9 h 18"/>
                <a:gd name="T6" fmla="*/ 9 w 145"/>
                <a:gd name="T7" fmla="*/ 0 h 18"/>
                <a:gd name="T8" fmla="*/ 136 w 145"/>
                <a:gd name="T9" fmla="*/ 0 h 18"/>
                <a:gd name="T10" fmla="*/ 145 w 145"/>
                <a:gd name="T11" fmla="*/ 9 h 18"/>
                <a:gd name="T12" fmla="*/ 136 w 14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5" y="4"/>
                    <a:pt x="145" y="9"/>
                  </a:cubicBezTo>
                  <a:cubicBezTo>
                    <a:pt x="145" y="14"/>
                    <a:pt x="141" y="18"/>
                    <a:pt x="136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ľíḍé">
              <a:extLst>
                <a:ext uri="{FF2B5EF4-FFF2-40B4-BE49-F238E27FC236}">
                  <a16:creationId xmlns:a16="http://schemas.microsoft.com/office/drawing/2014/main" id="{65AA9436-C55D-409F-8342-AC13D4458B55}"/>
                </a:ext>
              </a:extLst>
            </p:cNvPr>
            <p:cNvSpPr/>
            <p:nvPr/>
          </p:nvSpPr>
          <p:spPr bwMode="auto">
            <a:xfrm>
              <a:off x="5414963" y="1860550"/>
              <a:ext cx="850900" cy="58738"/>
            </a:xfrm>
            <a:custGeom>
              <a:avLst/>
              <a:gdLst>
                <a:gd name="T0" fmla="*/ 249 w 258"/>
                <a:gd name="T1" fmla="*/ 18 h 18"/>
                <a:gd name="T2" fmla="*/ 8 w 258"/>
                <a:gd name="T3" fmla="*/ 18 h 18"/>
                <a:gd name="T4" fmla="*/ 0 w 258"/>
                <a:gd name="T5" fmla="*/ 9 h 18"/>
                <a:gd name="T6" fmla="*/ 8 w 258"/>
                <a:gd name="T7" fmla="*/ 0 h 18"/>
                <a:gd name="T8" fmla="*/ 249 w 258"/>
                <a:gd name="T9" fmla="*/ 0 h 18"/>
                <a:gd name="T10" fmla="*/ 258 w 258"/>
                <a:gd name="T11" fmla="*/ 9 h 18"/>
                <a:gd name="T12" fmla="*/ 249 w 2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8">
                  <a:moveTo>
                    <a:pt x="24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4" y="0"/>
                    <a:pt x="258" y="4"/>
                    <a:pt x="258" y="9"/>
                  </a:cubicBezTo>
                  <a:cubicBezTo>
                    <a:pt x="258" y="14"/>
                    <a:pt x="254" y="18"/>
                    <a:pt x="249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śḷîḍè">
              <a:extLst>
                <a:ext uri="{FF2B5EF4-FFF2-40B4-BE49-F238E27FC236}">
                  <a16:creationId xmlns:a16="http://schemas.microsoft.com/office/drawing/2014/main" id="{1023D761-3FEF-4C3D-A6E5-1E3E0CB74D09}"/>
                </a:ext>
              </a:extLst>
            </p:cNvPr>
            <p:cNvSpPr/>
            <p:nvPr/>
          </p:nvSpPr>
          <p:spPr bwMode="auto">
            <a:xfrm>
              <a:off x="5064126" y="1860550"/>
              <a:ext cx="274638" cy="58738"/>
            </a:xfrm>
            <a:custGeom>
              <a:avLst/>
              <a:gdLst>
                <a:gd name="T0" fmla="*/ 75 w 83"/>
                <a:gd name="T1" fmla="*/ 18 h 18"/>
                <a:gd name="T2" fmla="*/ 9 w 83"/>
                <a:gd name="T3" fmla="*/ 18 h 18"/>
                <a:gd name="T4" fmla="*/ 0 w 83"/>
                <a:gd name="T5" fmla="*/ 9 h 18"/>
                <a:gd name="T6" fmla="*/ 9 w 83"/>
                <a:gd name="T7" fmla="*/ 0 h 18"/>
                <a:gd name="T8" fmla="*/ 75 w 83"/>
                <a:gd name="T9" fmla="*/ 0 h 18"/>
                <a:gd name="T10" fmla="*/ 83 w 83"/>
                <a:gd name="T11" fmla="*/ 9 h 18"/>
                <a:gd name="T12" fmla="*/ 75 w 8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8">
                  <a:moveTo>
                    <a:pt x="7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9" y="0"/>
                    <a:pt x="83" y="4"/>
                    <a:pt x="83" y="9"/>
                  </a:cubicBezTo>
                  <a:cubicBezTo>
                    <a:pt x="83" y="14"/>
                    <a:pt x="79" y="18"/>
                    <a:pt x="75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š1ïḋe">
              <a:extLst>
                <a:ext uri="{FF2B5EF4-FFF2-40B4-BE49-F238E27FC236}">
                  <a16:creationId xmlns:a16="http://schemas.microsoft.com/office/drawing/2014/main" id="{4A5CAA7F-1C07-4B10-9447-E118D2D26850}"/>
                </a:ext>
              </a:extLst>
            </p:cNvPr>
            <p:cNvSpPr/>
            <p:nvPr/>
          </p:nvSpPr>
          <p:spPr bwMode="auto">
            <a:xfrm>
              <a:off x="5094288" y="2687637"/>
              <a:ext cx="342900" cy="58738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ḻïḓè">
              <a:extLst>
                <a:ext uri="{FF2B5EF4-FFF2-40B4-BE49-F238E27FC236}">
                  <a16:creationId xmlns:a16="http://schemas.microsoft.com/office/drawing/2014/main" id="{12DED9BC-C90E-4CE6-8BDB-BFEA8FF1CC7C}"/>
                </a:ext>
              </a:extLst>
            </p:cNvPr>
            <p:cNvSpPr/>
            <p:nvPr/>
          </p:nvSpPr>
          <p:spPr bwMode="auto">
            <a:xfrm>
              <a:off x="5503863" y="2687637"/>
              <a:ext cx="627063" cy="58738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sļiḍe">
              <a:extLst>
                <a:ext uri="{FF2B5EF4-FFF2-40B4-BE49-F238E27FC236}">
                  <a16:creationId xmlns:a16="http://schemas.microsoft.com/office/drawing/2014/main" id="{3072C358-81BB-43F5-9BBC-89F82A558621}"/>
                </a:ext>
              </a:extLst>
            </p:cNvPr>
            <p:cNvSpPr/>
            <p:nvPr/>
          </p:nvSpPr>
          <p:spPr bwMode="auto">
            <a:xfrm>
              <a:off x="5094288" y="2843212"/>
              <a:ext cx="342900" cy="58738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ľîďè">
              <a:extLst>
                <a:ext uri="{FF2B5EF4-FFF2-40B4-BE49-F238E27FC236}">
                  <a16:creationId xmlns:a16="http://schemas.microsoft.com/office/drawing/2014/main" id="{C203D85F-E6AF-4549-B619-43CCE2D0BD44}"/>
                </a:ext>
              </a:extLst>
            </p:cNvPr>
            <p:cNvSpPr/>
            <p:nvPr/>
          </p:nvSpPr>
          <p:spPr bwMode="auto">
            <a:xfrm>
              <a:off x="5503863" y="2843212"/>
              <a:ext cx="627063" cy="58738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1íḋê">
              <a:extLst>
                <a:ext uri="{FF2B5EF4-FFF2-40B4-BE49-F238E27FC236}">
                  <a16:creationId xmlns:a16="http://schemas.microsoft.com/office/drawing/2014/main" id="{F24B9390-44B6-48AE-A113-D1C9CB25524C}"/>
                </a:ext>
              </a:extLst>
            </p:cNvPr>
            <p:cNvSpPr/>
            <p:nvPr/>
          </p:nvSpPr>
          <p:spPr bwMode="auto">
            <a:xfrm>
              <a:off x="5094288" y="3000375"/>
              <a:ext cx="342900" cy="60325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ḻiḋé">
              <a:extLst>
                <a:ext uri="{FF2B5EF4-FFF2-40B4-BE49-F238E27FC236}">
                  <a16:creationId xmlns:a16="http://schemas.microsoft.com/office/drawing/2014/main" id="{65A166A9-2447-496D-81EA-E18008E78CBC}"/>
                </a:ext>
              </a:extLst>
            </p:cNvPr>
            <p:cNvSpPr/>
            <p:nvPr/>
          </p:nvSpPr>
          <p:spPr bwMode="auto">
            <a:xfrm>
              <a:off x="6196013" y="2687637"/>
              <a:ext cx="344488" cy="58738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ḷíḋe">
              <a:extLst>
                <a:ext uri="{FF2B5EF4-FFF2-40B4-BE49-F238E27FC236}">
                  <a16:creationId xmlns:a16="http://schemas.microsoft.com/office/drawing/2014/main" id="{648B53CE-95CC-4B61-8685-86FB87C6F35E}"/>
                </a:ext>
              </a:extLst>
            </p:cNvPr>
            <p:cNvSpPr/>
            <p:nvPr/>
          </p:nvSpPr>
          <p:spPr bwMode="auto">
            <a:xfrm>
              <a:off x="6196013" y="2843212"/>
              <a:ext cx="344488" cy="58738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ļïḑè">
              <a:extLst>
                <a:ext uri="{FF2B5EF4-FFF2-40B4-BE49-F238E27FC236}">
                  <a16:creationId xmlns:a16="http://schemas.microsoft.com/office/drawing/2014/main" id="{E15FB80E-9F20-4A38-B4A7-31EDE73F0E58}"/>
                </a:ext>
              </a:extLst>
            </p:cNvPr>
            <p:cNvSpPr/>
            <p:nvPr/>
          </p:nvSpPr>
          <p:spPr bwMode="auto">
            <a:xfrm>
              <a:off x="6196013" y="3000375"/>
              <a:ext cx="344488" cy="60325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ḻïḍé">
              <a:extLst>
                <a:ext uri="{FF2B5EF4-FFF2-40B4-BE49-F238E27FC236}">
                  <a16:creationId xmlns:a16="http://schemas.microsoft.com/office/drawing/2014/main" id="{E5DFB582-EDC1-4FB8-AE42-DE5441A1A6CB}"/>
                </a:ext>
              </a:extLst>
            </p:cNvPr>
            <p:cNvSpPr/>
            <p:nvPr/>
          </p:nvSpPr>
          <p:spPr bwMode="auto">
            <a:xfrm>
              <a:off x="5503863" y="3000375"/>
              <a:ext cx="627063" cy="60325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şḻïḑê">
              <a:extLst>
                <a:ext uri="{FF2B5EF4-FFF2-40B4-BE49-F238E27FC236}">
                  <a16:creationId xmlns:a16="http://schemas.microsoft.com/office/drawing/2014/main" id="{179B9127-8CCF-40F8-800F-A453A3FBD5BD}"/>
                </a:ext>
              </a:extLst>
            </p:cNvPr>
            <p:cNvSpPr/>
            <p:nvPr/>
          </p:nvSpPr>
          <p:spPr bwMode="auto">
            <a:xfrm>
              <a:off x="6348413" y="1860550"/>
              <a:ext cx="835025" cy="58738"/>
            </a:xfrm>
            <a:custGeom>
              <a:avLst/>
              <a:gdLst>
                <a:gd name="T0" fmla="*/ 244 w 253"/>
                <a:gd name="T1" fmla="*/ 18 h 18"/>
                <a:gd name="T2" fmla="*/ 9 w 253"/>
                <a:gd name="T3" fmla="*/ 18 h 18"/>
                <a:gd name="T4" fmla="*/ 0 w 253"/>
                <a:gd name="T5" fmla="*/ 9 h 18"/>
                <a:gd name="T6" fmla="*/ 9 w 253"/>
                <a:gd name="T7" fmla="*/ 0 h 18"/>
                <a:gd name="T8" fmla="*/ 244 w 253"/>
                <a:gd name="T9" fmla="*/ 0 h 18"/>
                <a:gd name="T10" fmla="*/ 253 w 253"/>
                <a:gd name="T11" fmla="*/ 9 h 18"/>
                <a:gd name="T12" fmla="*/ 244 w 25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8">
                  <a:moveTo>
                    <a:pt x="24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9" y="0"/>
                    <a:pt x="253" y="4"/>
                    <a:pt x="253" y="9"/>
                  </a:cubicBezTo>
                  <a:cubicBezTo>
                    <a:pt x="253" y="14"/>
                    <a:pt x="249" y="18"/>
                    <a:pt x="244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şlide">
              <a:extLst>
                <a:ext uri="{FF2B5EF4-FFF2-40B4-BE49-F238E27FC236}">
                  <a16:creationId xmlns:a16="http://schemas.microsoft.com/office/drawing/2014/main" id="{EED5B362-981E-4E9A-A03A-52FA1E694EAD}"/>
                </a:ext>
              </a:extLst>
            </p:cNvPr>
            <p:cNvSpPr/>
            <p:nvPr/>
          </p:nvSpPr>
          <p:spPr bwMode="auto">
            <a:xfrm>
              <a:off x="6916738" y="1539875"/>
              <a:ext cx="557213" cy="60325"/>
            </a:xfrm>
            <a:custGeom>
              <a:avLst/>
              <a:gdLst>
                <a:gd name="T0" fmla="*/ 160 w 169"/>
                <a:gd name="T1" fmla="*/ 18 h 18"/>
                <a:gd name="T2" fmla="*/ 9 w 169"/>
                <a:gd name="T3" fmla="*/ 18 h 18"/>
                <a:gd name="T4" fmla="*/ 0 w 169"/>
                <a:gd name="T5" fmla="*/ 9 h 18"/>
                <a:gd name="T6" fmla="*/ 9 w 169"/>
                <a:gd name="T7" fmla="*/ 0 h 18"/>
                <a:gd name="T8" fmla="*/ 160 w 169"/>
                <a:gd name="T9" fmla="*/ 0 h 18"/>
                <a:gd name="T10" fmla="*/ 169 w 169"/>
                <a:gd name="T11" fmla="*/ 9 h 18"/>
                <a:gd name="T12" fmla="*/ 160 w 16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8">
                  <a:moveTo>
                    <a:pt x="16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5" y="0"/>
                    <a:pt x="169" y="4"/>
                    <a:pt x="169" y="9"/>
                  </a:cubicBezTo>
                  <a:cubicBezTo>
                    <a:pt x="169" y="14"/>
                    <a:pt x="165" y="18"/>
                    <a:pt x="160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ṣḻïḍe">
              <a:extLst>
                <a:ext uri="{FF2B5EF4-FFF2-40B4-BE49-F238E27FC236}">
                  <a16:creationId xmlns:a16="http://schemas.microsoft.com/office/drawing/2014/main" id="{7989434F-BDB6-45E4-801F-D64F08EE15FE}"/>
                </a:ext>
              </a:extLst>
            </p:cNvPr>
            <p:cNvSpPr/>
            <p:nvPr/>
          </p:nvSpPr>
          <p:spPr bwMode="auto">
            <a:xfrm>
              <a:off x="5087938" y="1539875"/>
              <a:ext cx="1700213" cy="60325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ľíḑê">
              <a:extLst>
                <a:ext uri="{FF2B5EF4-FFF2-40B4-BE49-F238E27FC236}">
                  <a16:creationId xmlns:a16="http://schemas.microsoft.com/office/drawing/2014/main" id="{92098C37-6A85-4722-B5AB-586502A5D057}"/>
                </a:ext>
              </a:extLst>
            </p:cNvPr>
            <p:cNvSpPr/>
            <p:nvPr/>
          </p:nvSpPr>
          <p:spPr bwMode="auto">
            <a:xfrm>
              <a:off x="4522788" y="2028825"/>
              <a:ext cx="1700213" cy="58738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ḷîḋé">
              <a:extLst>
                <a:ext uri="{FF2B5EF4-FFF2-40B4-BE49-F238E27FC236}">
                  <a16:creationId xmlns:a16="http://schemas.microsoft.com/office/drawing/2014/main" id="{38074976-3F3D-44CE-A442-EFFC4E1F5390}"/>
                </a:ext>
              </a:extLst>
            </p:cNvPr>
            <p:cNvSpPr/>
            <p:nvPr/>
          </p:nvSpPr>
          <p:spPr bwMode="auto">
            <a:xfrm>
              <a:off x="4522788" y="3254375"/>
              <a:ext cx="1700213" cy="58738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1iḋè">
              <a:extLst>
                <a:ext uri="{FF2B5EF4-FFF2-40B4-BE49-F238E27FC236}">
                  <a16:creationId xmlns:a16="http://schemas.microsoft.com/office/drawing/2014/main" id="{296E2F57-091D-4A49-86C7-C19C4C105BFB}"/>
                </a:ext>
              </a:extLst>
            </p:cNvPr>
            <p:cNvSpPr/>
            <p:nvPr/>
          </p:nvSpPr>
          <p:spPr bwMode="auto">
            <a:xfrm>
              <a:off x="4522788" y="3441700"/>
              <a:ext cx="908050" cy="60325"/>
            </a:xfrm>
            <a:custGeom>
              <a:avLst/>
              <a:gdLst>
                <a:gd name="T0" fmla="*/ 266 w 275"/>
                <a:gd name="T1" fmla="*/ 18 h 18"/>
                <a:gd name="T2" fmla="*/ 9 w 275"/>
                <a:gd name="T3" fmla="*/ 18 h 18"/>
                <a:gd name="T4" fmla="*/ 0 w 275"/>
                <a:gd name="T5" fmla="*/ 9 h 18"/>
                <a:gd name="T6" fmla="*/ 9 w 275"/>
                <a:gd name="T7" fmla="*/ 0 h 18"/>
                <a:gd name="T8" fmla="*/ 266 w 275"/>
                <a:gd name="T9" fmla="*/ 0 h 18"/>
                <a:gd name="T10" fmla="*/ 275 w 275"/>
                <a:gd name="T11" fmla="*/ 9 h 18"/>
                <a:gd name="T12" fmla="*/ 266 w 27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18">
                  <a:moveTo>
                    <a:pt x="26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1" y="0"/>
                    <a:pt x="275" y="4"/>
                    <a:pt x="275" y="9"/>
                  </a:cubicBezTo>
                  <a:cubicBezTo>
                    <a:pt x="275" y="14"/>
                    <a:pt x="271" y="18"/>
                    <a:pt x="266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ḻïḍè">
              <a:extLst>
                <a:ext uri="{FF2B5EF4-FFF2-40B4-BE49-F238E27FC236}">
                  <a16:creationId xmlns:a16="http://schemas.microsoft.com/office/drawing/2014/main" id="{B602D331-3E78-465D-BD52-377FFCFA8054}"/>
                </a:ext>
              </a:extLst>
            </p:cNvPr>
            <p:cNvSpPr/>
            <p:nvPr/>
          </p:nvSpPr>
          <p:spPr bwMode="auto">
            <a:xfrm>
              <a:off x="5486401" y="3441700"/>
              <a:ext cx="446088" cy="60325"/>
            </a:xfrm>
            <a:custGeom>
              <a:avLst/>
              <a:gdLst>
                <a:gd name="T0" fmla="*/ 126 w 135"/>
                <a:gd name="T1" fmla="*/ 18 h 18"/>
                <a:gd name="T2" fmla="*/ 9 w 135"/>
                <a:gd name="T3" fmla="*/ 18 h 18"/>
                <a:gd name="T4" fmla="*/ 0 w 135"/>
                <a:gd name="T5" fmla="*/ 9 h 18"/>
                <a:gd name="T6" fmla="*/ 9 w 135"/>
                <a:gd name="T7" fmla="*/ 0 h 18"/>
                <a:gd name="T8" fmla="*/ 126 w 135"/>
                <a:gd name="T9" fmla="*/ 0 h 18"/>
                <a:gd name="T10" fmla="*/ 135 w 135"/>
                <a:gd name="T11" fmla="*/ 9 h 18"/>
                <a:gd name="T12" fmla="*/ 126 w 1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8">
                  <a:moveTo>
                    <a:pt x="1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4"/>
                    <a:pt x="135" y="9"/>
                  </a:cubicBezTo>
                  <a:cubicBezTo>
                    <a:pt x="135" y="14"/>
                    <a:pt x="131" y="18"/>
                    <a:pt x="126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1íḍe">
              <a:extLst>
                <a:ext uri="{FF2B5EF4-FFF2-40B4-BE49-F238E27FC236}">
                  <a16:creationId xmlns:a16="http://schemas.microsoft.com/office/drawing/2014/main" id="{E4874961-44C9-451D-9ACC-9C35FA22BCA1}"/>
                </a:ext>
              </a:extLst>
            </p:cNvPr>
            <p:cNvSpPr/>
            <p:nvPr/>
          </p:nvSpPr>
          <p:spPr bwMode="auto">
            <a:xfrm>
              <a:off x="6005513" y="3441700"/>
              <a:ext cx="444500" cy="60325"/>
            </a:xfrm>
            <a:custGeom>
              <a:avLst/>
              <a:gdLst>
                <a:gd name="T0" fmla="*/ 126 w 135"/>
                <a:gd name="T1" fmla="*/ 18 h 18"/>
                <a:gd name="T2" fmla="*/ 9 w 135"/>
                <a:gd name="T3" fmla="*/ 18 h 18"/>
                <a:gd name="T4" fmla="*/ 0 w 135"/>
                <a:gd name="T5" fmla="*/ 9 h 18"/>
                <a:gd name="T6" fmla="*/ 9 w 135"/>
                <a:gd name="T7" fmla="*/ 0 h 18"/>
                <a:gd name="T8" fmla="*/ 126 w 135"/>
                <a:gd name="T9" fmla="*/ 0 h 18"/>
                <a:gd name="T10" fmla="*/ 135 w 135"/>
                <a:gd name="T11" fmla="*/ 9 h 18"/>
                <a:gd name="T12" fmla="*/ 126 w 1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8">
                  <a:moveTo>
                    <a:pt x="1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4"/>
                    <a:pt x="135" y="9"/>
                  </a:cubicBezTo>
                  <a:cubicBezTo>
                    <a:pt x="135" y="14"/>
                    <a:pt x="131" y="18"/>
                    <a:pt x="12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ṡľïḑé">
              <a:extLst>
                <a:ext uri="{FF2B5EF4-FFF2-40B4-BE49-F238E27FC236}">
                  <a16:creationId xmlns:a16="http://schemas.microsoft.com/office/drawing/2014/main" id="{5542A9FF-A9BD-4A2A-9AFB-455ED64D803E}"/>
                </a:ext>
              </a:extLst>
            </p:cNvPr>
            <p:cNvSpPr/>
            <p:nvPr/>
          </p:nvSpPr>
          <p:spPr bwMode="auto">
            <a:xfrm>
              <a:off x="6510338" y="3441700"/>
              <a:ext cx="273050" cy="60325"/>
            </a:xfrm>
            <a:custGeom>
              <a:avLst/>
              <a:gdLst>
                <a:gd name="T0" fmla="*/ 74 w 83"/>
                <a:gd name="T1" fmla="*/ 18 h 18"/>
                <a:gd name="T2" fmla="*/ 9 w 83"/>
                <a:gd name="T3" fmla="*/ 18 h 18"/>
                <a:gd name="T4" fmla="*/ 0 w 83"/>
                <a:gd name="T5" fmla="*/ 9 h 18"/>
                <a:gd name="T6" fmla="*/ 9 w 83"/>
                <a:gd name="T7" fmla="*/ 0 h 18"/>
                <a:gd name="T8" fmla="*/ 74 w 83"/>
                <a:gd name="T9" fmla="*/ 0 h 18"/>
                <a:gd name="T10" fmla="*/ 83 w 83"/>
                <a:gd name="T11" fmla="*/ 9 h 18"/>
                <a:gd name="T12" fmla="*/ 74 w 8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8">
                  <a:moveTo>
                    <a:pt x="7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9" y="0"/>
                    <a:pt x="83" y="4"/>
                    <a:pt x="83" y="9"/>
                  </a:cubicBezTo>
                  <a:cubicBezTo>
                    <a:pt x="83" y="14"/>
                    <a:pt x="79" y="18"/>
                    <a:pt x="74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ľide">
              <a:extLst>
                <a:ext uri="{FF2B5EF4-FFF2-40B4-BE49-F238E27FC236}">
                  <a16:creationId xmlns:a16="http://schemas.microsoft.com/office/drawing/2014/main" id="{2BCF589F-2D96-4DCC-B708-BD0EE3422B74}"/>
                </a:ext>
              </a:extLst>
            </p:cNvPr>
            <p:cNvSpPr/>
            <p:nvPr/>
          </p:nvSpPr>
          <p:spPr bwMode="auto">
            <a:xfrm>
              <a:off x="6394451" y="3254375"/>
              <a:ext cx="458788" cy="58738"/>
            </a:xfrm>
            <a:custGeom>
              <a:avLst/>
              <a:gdLst>
                <a:gd name="T0" fmla="*/ 130 w 139"/>
                <a:gd name="T1" fmla="*/ 18 h 18"/>
                <a:gd name="T2" fmla="*/ 9 w 139"/>
                <a:gd name="T3" fmla="*/ 18 h 18"/>
                <a:gd name="T4" fmla="*/ 0 w 139"/>
                <a:gd name="T5" fmla="*/ 9 h 18"/>
                <a:gd name="T6" fmla="*/ 9 w 139"/>
                <a:gd name="T7" fmla="*/ 0 h 18"/>
                <a:gd name="T8" fmla="*/ 130 w 139"/>
                <a:gd name="T9" fmla="*/ 0 h 18"/>
                <a:gd name="T10" fmla="*/ 139 w 139"/>
                <a:gd name="T11" fmla="*/ 9 h 18"/>
                <a:gd name="T12" fmla="*/ 130 w 13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3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14"/>
                    <a:pt x="135" y="18"/>
                    <a:pt x="130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ļîďê">
              <a:extLst>
                <a:ext uri="{FF2B5EF4-FFF2-40B4-BE49-F238E27FC236}">
                  <a16:creationId xmlns:a16="http://schemas.microsoft.com/office/drawing/2014/main" id="{C652FFDA-C6D5-4C79-90CB-F29FD9DDD1A1}"/>
                </a:ext>
              </a:extLst>
            </p:cNvPr>
            <p:cNvSpPr/>
            <p:nvPr/>
          </p:nvSpPr>
          <p:spPr bwMode="auto">
            <a:xfrm>
              <a:off x="4522788" y="1701800"/>
              <a:ext cx="1003300" cy="60325"/>
            </a:xfrm>
            <a:custGeom>
              <a:avLst/>
              <a:gdLst>
                <a:gd name="T0" fmla="*/ 295 w 304"/>
                <a:gd name="T1" fmla="*/ 18 h 18"/>
                <a:gd name="T2" fmla="*/ 9 w 304"/>
                <a:gd name="T3" fmla="*/ 18 h 18"/>
                <a:gd name="T4" fmla="*/ 0 w 304"/>
                <a:gd name="T5" fmla="*/ 9 h 18"/>
                <a:gd name="T6" fmla="*/ 9 w 304"/>
                <a:gd name="T7" fmla="*/ 0 h 18"/>
                <a:gd name="T8" fmla="*/ 295 w 304"/>
                <a:gd name="T9" fmla="*/ 0 h 18"/>
                <a:gd name="T10" fmla="*/ 304 w 304"/>
                <a:gd name="T11" fmla="*/ 9 h 18"/>
                <a:gd name="T12" fmla="*/ 295 w 3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8">
                  <a:moveTo>
                    <a:pt x="2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4" y="4"/>
                    <a:pt x="304" y="9"/>
                  </a:cubicBezTo>
                  <a:cubicBezTo>
                    <a:pt x="304" y="14"/>
                    <a:pt x="300" y="18"/>
                    <a:pt x="295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îdè">
              <a:extLst>
                <a:ext uri="{FF2B5EF4-FFF2-40B4-BE49-F238E27FC236}">
                  <a16:creationId xmlns:a16="http://schemas.microsoft.com/office/drawing/2014/main" id="{AFF12327-1E3F-4CC6-813F-84919231D15D}"/>
                </a:ext>
              </a:extLst>
            </p:cNvPr>
            <p:cNvSpPr/>
            <p:nvPr/>
          </p:nvSpPr>
          <p:spPr bwMode="auto">
            <a:xfrm>
              <a:off x="5651501" y="1701800"/>
              <a:ext cx="1003300" cy="60325"/>
            </a:xfrm>
            <a:custGeom>
              <a:avLst/>
              <a:gdLst>
                <a:gd name="T0" fmla="*/ 295 w 304"/>
                <a:gd name="T1" fmla="*/ 18 h 18"/>
                <a:gd name="T2" fmla="*/ 9 w 304"/>
                <a:gd name="T3" fmla="*/ 18 h 18"/>
                <a:gd name="T4" fmla="*/ 0 w 304"/>
                <a:gd name="T5" fmla="*/ 9 h 18"/>
                <a:gd name="T6" fmla="*/ 9 w 304"/>
                <a:gd name="T7" fmla="*/ 0 h 18"/>
                <a:gd name="T8" fmla="*/ 295 w 304"/>
                <a:gd name="T9" fmla="*/ 0 h 18"/>
                <a:gd name="T10" fmla="*/ 304 w 304"/>
                <a:gd name="T11" fmla="*/ 9 h 18"/>
                <a:gd name="T12" fmla="*/ 295 w 3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8">
                  <a:moveTo>
                    <a:pt x="2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4" y="4"/>
                    <a:pt x="304" y="9"/>
                  </a:cubicBezTo>
                  <a:cubicBezTo>
                    <a:pt x="304" y="14"/>
                    <a:pt x="300" y="18"/>
                    <a:pt x="2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ṡľiḑè">
              <a:extLst>
                <a:ext uri="{FF2B5EF4-FFF2-40B4-BE49-F238E27FC236}">
                  <a16:creationId xmlns:a16="http://schemas.microsoft.com/office/drawing/2014/main" id="{ED8C1797-8E9A-444D-83B1-37F06F695669}"/>
                </a:ext>
              </a:extLst>
            </p:cNvPr>
            <p:cNvSpPr/>
            <p:nvPr/>
          </p:nvSpPr>
          <p:spPr bwMode="auto">
            <a:xfrm>
              <a:off x="4418013" y="1349375"/>
              <a:ext cx="3135313" cy="2416175"/>
            </a:xfrm>
            <a:custGeom>
              <a:avLst/>
              <a:gdLst>
                <a:gd name="T0" fmla="*/ 1973 w 1975"/>
                <a:gd name="T1" fmla="*/ 1520 h 1522"/>
                <a:gd name="T2" fmla="*/ 1973 w 1975"/>
                <a:gd name="T3" fmla="*/ 1518 h 1522"/>
                <a:gd name="T4" fmla="*/ 4 w 1975"/>
                <a:gd name="T5" fmla="*/ 1518 h 1522"/>
                <a:gd name="T6" fmla="*/ 4 w 1975"/>
                <a:gd name="T7" fmla="*/ 4 h 1522"/>
                <a:gd name="T8" fmla="*/ 1971 w 1975"/>
                <a:gd name="T9" fmla="*/ 4 h 1522"/>
                <a:gd name="T10" fmla="*/ 1971 w 1975"/>
                <a:gd name="T11" fmla="*/ 1520 h 1522"/>
                <a:gd name="T12" fmla="*/ 1973 w 1975"/>
                <a:gd name="T13" fmla="*/ 1520 h 1522"/>
                <a:gd name="T14" fmla="*/ 1973 w 1975"/>
                <a:gd name="T15" fmla="*/ 1518 h 1522"/>
                <a:gd name="T16" fmla="*/ 1973 w 1975"/>
                <a:gd name="T17" fmla="*/ 1520 h 1522"/>
                <a:gd name="T18" fmla="*/ 1975 w 1975"/>
                <a:gd name="T19" fmla="*/ 1520 h 1522"/>
                <a:gd name="T20" fmla="*/ 1975 w 1975"/>
                <a:gd name="T21" fmla="*/ 0 h 1522"/>
                <a:gd name="T22" fmla="*/ 0 w 1975"/>
                <a:gd name="T23" fmla="*/ 0 h 1522"/>
                <a:gd name="T24" fmla="*/ 0 w 1975"/>
                <a:gd name="T25" fmla="*/ 1522 h 1522"/>
                <a:gd name="T26" fmla="*/ 1975 w 1975"/>
                <a:gd name="T27" fmla="*/ 1522 h 1522"/>
                <a:gd name="T28" fmla="*/ 1975 w 1975"/>
                <a:gd name="T29" fmla="*/ 1520 h 1522"/>
                <a:gd name="T30" fmla="*/ 1973 w 1975"/>
                <a:gd name="T31" fmla="*/ 152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5" h="1522">
                  <a:moveTo>
                    <a:pt x="1973" y="1520"/>
                  </a:moveTo>
                  <a:lnTo>
                    <a:pt x="1973" y="1518"/>
                  </a:lnTo>
                  <a:lnTo>
                    <a:pt x="4" y="1518"/>
                  </a:lnTo>
                  <a:lnTo>
                    <a:pt x="4" y="4"/>
                  </a:lnTo>
                  <a:lnTo>
                    <a:pt x="1971" y="4"/>
                  </a:lnTo>
                  <a:lnTo>
                    <a:pt x="1971" y="1520"/>
                  </a:lnTo>
                  <a:lnTo>
                    <a:pt x="1973" y="1520"/>
                  </a:lnTo>
                  <a:lnTo>
                    <a:pt x="1973" y="1518"/>
                  </a:lnTo>
                  <a:lnTo>
                    <a:pt x="1973" y="1520"/>
                  </a:lnTo>
                  <a:lnTo>
                    <a:pt x="1975" y="1520"/>
                  </a:lnTo>
                  <a:lnTo>
                    <a:pt x="1975" y="0"/>
                  </a:lnTo>
                  <a:lnTo>
                    <a:pt x="0" y="0"/>
                  </a:lnTo>
                  <a:lnTo>
                    <a:pt x="0" y="1522"/>
                  </a:lnTo>
                  <a:lnTo>
                    <a:pt x="1975" y="1522"/>
                  </a:lnTo>
                  <a:lnTo>
                    <a:pt x="1975" y="1520"/>
                  </a:lnTo>
                  <a:lnTo>
                    <a:pt x="1973" y="1520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ṡḻîḋê">
              <a:extLst>
                <a:ext uri="{FF2B5EF4-FFF2-40B4-BE49-F238E27FC236}">
                  <a16:creationId xmlns:a16="http://schemas.microsoft.com/office/drawing/2014/main" id="{E0B447E1-63A5-4091-B03F-4DE01F7B1C74}"/>
                </a:ext>
              </a:extLst>
            </p:cNvPr>
            <p:cNvSpPr/>
            <p:nvPr/>
          </p:nvSpPr>
          <p:spPr bwMode="auto">
            <a:xfrm>
              <a:off x="4418013" y="1349375"/>
              <a:ext cx="3135313" cy="2416175"/>
            </a:xfrm>
            <a:custGeom>
              <a:avLst/>
              <a:gdLst>
                <a:gd name="T0" fmla="*/ 1973 w 1975"/>
                <a:gd name="T1" fmla="*/ 1520 h 1522"/>
                <a:gd name="T2" fmla="*/ 1973 w 1975"/>
                <a:gd name="T3" fmla="*/ 1518 h 1522"/>
                <a:gd name="T4" fmla="*/ 4 w 1975"/>
                <a:gd name="T5" fmla="*/ 1518 h 1522"/>
                <a:gd name="T6" fmla="*/ 4 w 1975"/>
                <a:gd name="T7" fmla="*/ 4 h 1522"/>
                <a:gd name="T8" fmla="*/ 1971 w 1975"/>
                <a:gd name="T9" fmla="*/ 4 h 1522"/>
                <a:gd name="T10" fmla="*/ 1971 w 1975"/>
                <a:gd name="T11" fmla="*/ 1520 h 1522"/>
                <a:gd name="T12" fmla="*/ 1973 w 1975"/>
                <a:gd name="T13" fmla="*/ 1520 h 1522"/>
                <a:gd name="T14" fmla="*/ 1973 w 1975"/>
                <a:gd name="T15" fmla="*/ 1518 h 1522"/>
                <a:gd name="T16" fmla="*/ 1973 w 1975"/>
                <a:gd name="T17" fmla="*/ 1520 h 1522"/>
                <a:gd name="T18" fmla="*/ 1975 w 1975"/>
                <a:gd name="T19" fmla="*/ 1520 h 1522"/>
                <a:gd name="T20" fmla="*/ 1975 w 1975"/>
                <a:gd name="T21" fmla="*/ 0 h 1522"/>
                <a:gd name="T22" fmla="*/ 0 w 1975"/>
                <a:gd name="T23" fmla="*/ 0 h 1522"/>
                <a:gd name="T24" fmla="*/ 0 w 1975"/>
                <a:gd name="T25" fmla="*/ 1522 h 1522"/>
                <a:gd name="T26" fmla="*/ 1975 w 1975"/>
                <a:gd name="T27" fmla="*/ 1522 h 1522"/>
                <a:gd name="T28" fmla="*/ 1975 w 1975"/>
                <a:gd name="T29" fmla="*/ 1520 h 1522"/>
                <a:gd name="T30" fmla="*/ 1973 w 1975"/>
                <a:gd name="T31" fmla="*/ 152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5" h="1522">
                  <a:moveTo>
                    <a:pt x="1973" y="1520"/>
                  </a:moveTo>
                  <a:lnTo>
                    <a:pt x="1973" y="1518"/>
                  </a:lnTo>
                  <a:lnTo>
                    <a:pt x="4" y="1518"/>
                  </a:lnTo>
                  <a:lnTo>
                    <a:pt x="4" y="4"/>
                  </a:lnTo>
                  <a:lnTo>
                    <a:pt x="1971" y="4"/>
                  </a:lnTo>
                  <a:lnTo>
                    <a:pt x="1971" y="1520"/>
                  </a:lnTo>
                  <a:lnTo>
                    <a:pt x="1973" y="1520"/>
                  </a:lnTo>
                  <a:lnTo>
                    <a:pt x="1973" y="1518"/>
                  </a:lnTo>
                  <a:lnTo>
                    <a:pt x="1973" y="1520"/>
                  </a:lnTo>
                  <a:lnTo>
                    <a:pt x="1975" y="1520"/>
                  </a:lnTo>
                  <a:lnTo>
                    <a:pt x="1975" y="0"/>
                  </a:lnTo>
                  <a:lnTo>
                    <a:pt x="0" y="0"/>
                  </a:lnTo>
                  <a:lnTo>
                    <a:pt x="0" y="1522"/>
                  </a:lnTo>
                  <a:lnTo>
                    <a:pt x="1975" y="1522"/>
                  </a:lnTo>
                  <a:lnTo>
                    <a:pt x="1975" y="1520"/>
                  </a:lnTo>
                  <a:lnTo>
                    <a:pt x="1973" y="15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ļíďê">
              <a:extLst>
                <a:ext uri="{FF2B5EF4-FFF2-40B4-BE49-F238E27FC236}">
                  <a16:creationId xmlns:a16="http://schemas.microsoft.com/office/drawing/2014/main" id="{5465F6C7-6748-4B60-BC3E-0DAF4FF55CD6}"/>
                </a:ext>
              </a:extLst>
            </p:cNvPr>
            <p:cNvSpPr/>
            <p:nvPr/>
          </p:nvSpPr>
          <p:spPr bwMode="auto">
            <a:xfrm>
              <a:off x="7612063" y="2282825"/>
              <a:ext cx="6350" cy="1023938"/>
            </a:xfrm>
            <a:custGeom>
              <a:avLst/>
              <a:gdLst>
                <a:gd name="T0" fmla="*/ 0 w 2"/>
                <a:gd name="T1" fmla="*/ 1 h 311"/>
                <a:gd name="T2" fmla="*/ 0 w 2"/>
                <a:gd name="T3" fmla="*/ 310 h 311"/>
                <a:gd name="T4" fmla="*/ 1 w 2"/>
                <a:gd name="T5" fmla="*/ 311 h 311"/>
                <a:gd name="T6" fmla="*/ 2 w 2"/>
                <a:gd name="T7" fmla="*/ 310 h 311"/>
                <a:gd name="T8" fmla="*/ 2 w 2"/>
                <a:gd name="T9" fmla="*/ 1 h 311"/>
                <a:gd name="T10" fmla="*/ 1 w 2"/>
                <a:gd name="T11" fmla="*/ 0 h 311"/>
                <a:gd name="T12" fmla="*/ 0 w 2"/>
                <a:gd name="T13" fmla="*/ 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11">
                  <a:moveTo>
                    <a:pt x="0" y="1"/>
                  </a:move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1" y="311"/>
                  </a:cubicBezTo>
                  <a:cubicBezTo>
                    <a:pt x="1" y="311"/>
                    <a:pt x="2" y="311"/>
                    <a:pt x="2" y="3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ṥḻïḓê">
              <a:extLst>
                <a:ext uri="{FF2B5EF4-FFF2-40B4-BE49-F238E27FC236}">
                  <a16:creationId xmlns:a16="http://schemas.microsoft.com/office/drawing/2014/main" id="{C4FA9087-AD67-46D3-8E8E-CD5B5C4567E4}"/>
                </a:ext>
              </a:extLst>
            </p:cNvPr>
            <p:cNvSpPr/>
            <p:nvPr/>
          </p:nvSpPr>
          <p:spPr bwMode="auto">
            <a:xfrm>
              <a:off x="7002463" y="1276350"/>
              <a:ext cx="615950" cy="823913"/>
            </a:xfrm>
            <a:custGeom>
              <a:avLst/>
              <a:gdLst>
                <a:gd name="T0" fmla="*/ 1 w 187"/>
                <a:gd name="T1" fmla="*/ 3 h 250"/>
                <a:gd name="T2" fmla="*/ 185 w 187"/>
                <a:gd name="T3" fmla="*/ 3 h 250"/>
                <a:gd name="T4" fmla="*/ 185 w 187"/>
                <a:gd name="T5" fmla="*/ 248 h 250"/>
                <a:gd name="T6" fmla="*/ 186 w 187"/>
                <a:gd name="T7" fmla="*/ 250 h 250"/>
                <a:gd name="T8" fmla="*/ 187 w 187"/>
                <a:gd name="T9" fmla="*/ 248 h 250"/>
                <a:gd name="T10" fmla="*/ 187 w 187"/>
                <a:gd name="T11" fmla="*/ 0 h 250"/>
                <a:gd name="T12" fmla="*/ 1 w 187"/>
                <a:gd name="T13" fmla="*/ 0 h 250"/>
                <a:gd name="T14" fmla="*/ 0 w 187"/>
                <a:gd name="T15" fmla="*/ 1 h 250"/>
                <a:gd name="T16" fmla="*/ 1 w 187"/>
                <a:gd name="T17" fmla="*/ 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50">
                  <a:moveTo>
                    <a:pt x="1" y="3"/>
                  </a:moveTo>
                  <a:cubicBezTo>
                    <a:pt x="185" y="3"/>
                    <a:pt x="185" y="3"/>
                    <a:pt x="185" y="3"/>
                  </a:cubicBezTo>
                  <a:cubicBezTo>
                    <a:pt x="185" y="248"/>
                    <a:pt x="185" y="248"/>
                    <a:pt x="185" y="248"/>
                  </a:cubicBezTo>
                  <a:cubicBezTo>
                    <a:pt x="185" y="249"/>
                    <a:pt x="185" y="250"/>
                    <a:pt x="186" y="250"/>
                  </a:cubicBezTo>
                  <a:cubicBezTo>
                    <a:pt x="186" y="250"/>
                    <a:pt x="187" y="249"/>
                    <a:pt x="187" y="24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1ide">
              <a:extLst>
                <a:ext uri="{FF2B5EF4-FFF2-40B4-BE49-F238E27FC236}">
                  <a16:creationId xmlns:a16="http://schemas.microsoft.com/office/drawing/2014/main" id="{0044E463-53FA-48CC-9BF7-96F6851B3E7B}"/>
                </a:ext>
              </a:extLst>
            </p:cNvPr>
            <p:cNvSpPr/>
            <p:nvPr/>
          </p:nvSpPr>
          <p:spPr bwMode="auto">
            <a:xfrm>
              <a:off x="4351338" y="1276350"/>
              <a:ext cx="1397000" cy="587375"/>
            </a:xfrm>
            <a:custGeom>
              <a:avLst/>
              <a:gdLst>
                <a:gd name="T0" fmla="*/ 3 w 423"/>
                <a:gd name="T1" fmla="*/ 177 h 178"/>
                <a:gd name="T2" fmla="*/ 3 w 423"/>
                <a:gd name="T3" fmla="*/ 3 h 178"/>
                <a:gd name="T4" fmla="*/ 422 w 423"/>
                <a:gd name="T5" fmla="*/ 3 h 178"/>
                <a:gd name="T6" fmla="*/ 423 w 423"/>
                <a:gd name="T7" fmla="*/ 1 h 178"/>
                <a:gd name="T8" fmla="*/ 422 w 423"/>
                <a:gd name="T9" fmla="*/ 0 h 178"/>
                <a:gd name="T10" fmla="*/ 0 w 423"/>
                <a:gd name="T11" fmla="*/ 0 h 178"/>
                <a:gd name="T12" fmla="*/ 0 w 423"/>
                <a:gd name="T13" fmla="*/ 177 h 178"/>
                <a:gd name="T14" fmla="*/ 1 w 423"/>
                <a:gd name="T15" fmla="*/ 178 h 178"/>
                <a:gd name="T16" fmla="*/ 3 w 423"/>
                <a:gd name="T1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178">
                  <a:moveTo>
                    <a:pt x="3" y="177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3" y="3"/>
                    <a:pt x="423" y="2"/>
                    <a:pt x="423" y="1"/>
                  </a:cubicBezTo>
                  <a:cubicBezTo>
                    <a:pt x="423" y="1"/>
                    <a:pt x="423" y="0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1" y="178"/>
                    <a:pt x="1" y="178"/>
                  </a:cubicBezTo>
                  <a:cubicBezTo>
                    <a:pt x="2" y="178"/>
                    <a:pt x="3" y="178"/>
                    <a:pt x="3" y="177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liḓe">
              <a:extLst>
                <a:ext uri="{FF2B5EF4-FFF2-40B4-BE49-F238E27FC236}">
                  <a16:creationId xmlns:a16="http://schemas.microsoft.com/office/drawing/2014/main" id="{00CD4E50-6DF7-4B5F-940B-230218FE203C}"/>
                </a:ext>
              </a:extLst>
            </p:cNvPr>
            <p:cNvSpPr/>
            <p:nvPr/>
          </p:nvSpPr>
          <p:spPr bwMode="auto">
            <a:xfrm>
              <a:off x="4351338" y="2789237"/>
              <a:ext cx="360363" cy="1049338"/>
            </a:xfrm>
            <a:custGeom>
              <a:avLst/>
              <a:gdLst>
                <a:gd name="T0" fmla="*/ 108 w 109"/>
                <a:gd name="T1" fmla="*/ 315 h 318"/>
                <a:gd name="T2" fmla="*/ 3 w 109"/>
                <a:gd name="T3" fmla="*/ 315 h 318"/>
                <a:gd name="T4" fmla="*/ 3 w 109"/>
                <a:gd name="T5" fmla="*/ 2 h 318"/>
                <a:gd name="T6" fmla="*/ 1 w 109"/>
                <a:gd name="T7" fmla="*/ 0 h 318"/>
                <a:gd name="T8" fmla="*/ 0 w 109"/>
                <a:gd name="T9" fmla="*/ 2 h 318"/>
                <a:gd name="T10" fmla="*/ 0 w 109"/>
                <a:gd name="T11" fmla="*/ 318 h 318"/>
                <a:gd name="T12" fmla="*/ 108 w 109"/>
                <a:gd name="T13" fmla="*/ 318 h 318"/>
                <a:gd name="T14" fmla="*/ 109 w 109"/>
                <a:gd name="T15" fmla="*/ 316 h 318"/>
                <a:gd name="T16" fmla="*/ 108 w 109"/>
                <a:gd name="T17" fmla="*/ 3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18">
                  <a:moveTo>
                    <a:pt x="108" y="315"/>
                  </a:moveTo>
                  <a:cubicBezTo>
                    <a:pt x="3" y="315"/>
                    <a:pt x="3" y="315"/>
                    <a:pt x="3" y="3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08" y="318"/>
                    <a:pt x="108" y="318"/>
                    <a:pt x="108" y="318"/>
                  </a:cubicBezTo>
                  <a:cubicBezTo>
                    <a:pt x="109" y="318"/>
                    <a:pt x="109" y="317"/>
                    <a:pt x="109" y="316"/>
                  </a:cubicBezTo>
                  <a:cubicBezTo>
                    <a:pt x="109" y="316"/>
                    <a:pt x="109" y="315"/>
                    <a:pt x="108" y="315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ḷïḍê">
              <a:extLst>
                <a:ext uri="{FF2B5EF4-FFF2-40B4-BE49-F238E27FC236}">
                  <a16:creationId xmlns:a16="http://schemas.microsoft.com/office/drawing/2014/main" id="{B50B32C9-2400-4DB4-9049-B397B1DB37C7}"/>
                </a:ext>
              </a:extLst>
            </p:cNvPr>
            <p:cNvSpPr/>
            <p:nvPr/>
          </p:nvSpPr>
          <p:spPr bwMode="auto">
            <a:xfrm>
              <a:off x="6651626" y="3438525"/>
              <a:ext cx="966788" cy="400050"/>
            </a:xfrm>
            <a:custGeom>
              <a:avLst/>
              <a:gdLst>
                <a:gd name="T0" fmla="*/ 291 w 293"/>
                <a:gd name="T1" fmla="*/ 1 h 121"/>
                <a:gd name="T2" fmla="*/ 291 w 293"/>
                <a:gd name="T3" fmla="*/ 118 h 121"/>
                <a:gd name="T4" fmla="*/ 1 w 293"/>
                <a:gd name="T5" fmla="*/ 118 h 121"/>
                <a:gd name="T6" fmla="*/ 0 w 293"/>
                <a:gd name="T7" fmla="*/ 119 h 121"/>
                <a:gd name="T8" fmla="*/ 1 w 293"/>
                <a:gd name="T9" fmla="*/ 121 h 121"/>
                <a:gd name="T10" fmla="*/ 293 w 293"/>
                <a:gd name="T11" fmla="*/ 121 h 121"/>
                <a:gd name="T12" fmla="*/ 293 w 293"/>
                <a:gd name="T13" fmla="*/ 1 h 121"/>
                <a:gd name="T14" fmla="*/ 292 w 293"/>
                <a:gd name="T15" fmla="*/ 0 h 121"/>
                <a:gd name="T16" fmla="*/ 291 w 293"/>
                <a:gd name="T1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21">
                  <a:moveTo>
                    <a:pt x="291" y="1"/>
                  </a:moveTo>
                  <a:cubicBezTo>
                    <a:pt x="291" y="118"/>
                    <a:pt x="291" y="118"/>
                    <a:pt x="29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0" y="118"/>
                    <a:pt x="0" y="119"/>
                    <a:pt x="0" y="119"/>
                  </a:cubicBezTo>
                  <a:cubicBezTo>
                    <a:pt x="0" y="120"/>
                    <a:pt x="0" y="121"/>
                    <a:pt x="1" y="121"/>
                  </a:cubicBezTo>
                  <a:cubicBezTo>
                    <a:pt x="293" y="121"/>
                    <a:pt x="293" y="121"/>
                    <a:pt x="293" y="121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93" y="1"/>
                    <a:pt x="292" y="0"/>
                    <a:pt x="292" y="0"/>
                  </a:cubicBezTo>
                  <a:cubicBezTo>
                    <a:pt x="291" y="0"/>
                    <a:pt x="291" y="1"/>
                    <a:pt x="291" y="1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1îḍé">
              <a:extLst>
                <a:ext uri="{FF2B5EF4-FFF2-40B4-BE49-F238E27FC236}">
                  <a16:creationId xmlns:a16="http://schemas.microsoft.com/office/drawing/2014/main" id="{DD881C4C-6B59-4DAF-B6A3-AEE343E6E02B}"/>
                </a:ext>
              </a:extLst>
            </p:cNvPr>
            <p:cNvSpPr/>
            <p:nvPr/>
          </p:nvSpPr>
          <p:spPr bwMode="auto">
            <a:xfrm>
              <a:off x="5678488" y="1590675"/>
              <a:ext cx="642938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líḓè">
              <a:extLst>
                <a:ext uri="{FF2B5EF4-FFF2-40B4-BE49-F238E27FC236}">
                  <a16:creationId xmlns:a16="http://schemas.microsoft.com/office/drawing/2014/main" id="{D49C03F8-BA62-403F-9E6B-ED1761A3B93E}"/>
                </a:ext>
              </a:extLst>
            </p:cNvPr>
            <p:cNvSpPr/>
            <p:nvPr/>
          </p:nvSpPr>
          <p:spPr bwMode="auto">
            <a:xfrm>
              <a:off x="5599113" y="1527175"/>
              <a:ext cx="403225" cy="784225"/>
            </a:xfrm>
            <a:custGeom>
              <a:avLst/>
              <a:gdLst>
                <a:gd name="T0" fmla="*/ 62 w 122"/>
                <a:gd name="T1" fmla="*/ 220 h 238"/>
                <a:gd name="T2" fmla="*/ 58 w 122"/>
                <a:gd name="T3" fmla="*/ 220 h 238"/>
                <a:gd name="T4" fmla="*/ 72 w 122"/>
                <a:gd name="T5" fmla="*/ 228 h 238"/>
                <a:gd name="T6" fmla="*/ 121 w 122"/>
                <a:gd name="T7" fmla="*/ 238 h 238"/>
                <a:gd name="T8" fmla="*/ 122 w 122"/>
                <a:gd name="T9" fmla="*/ 237 h 238"/>
                <a:gd name="T10" fmla="*/ 121 w 122"/>
                <a:gd name="T11" fmla="*/ 236 h 238"/>
                <a:gd name="T12" fmla="*/ 73 w 122"/>
                <a:gd name="T13" fmla="*/ 226 h 238"/>
                <a:gd name="T14" fmla="*/ 62 w 122"/>
                <a:gd name="T15" fmla="*/ 220 h 238"/>
                <a:gd name="T16" fmla="*/ 15 w 122"/>
                <a:gd name="T17" fmla="*/ 170 h 238"/>
                <a:gd name="T18" fmla="*/ 12 w 122"/>
                <a:gd name="T19" fmla="*/ 170 h 238"/>
                <a:gd name="T20" fmla="*/ 35 w 122"/>
                <a:gd name="T21" fmla="*/ 202 h 238"/>
                <a:gd name="T22" fmla="*/ 38 w 122"/>
                <a:gd name="T23" fmla="*/ 202 h 238"/>
                <a:gd name="T24" fmla="*/ 15 w 122"/>
                <a:gd name="T25" fmla="*/ 170 h 238"/>
                <a:gd name="T26" fmla="*/ 3 w 122"/>
                <a:gd name="T27" fmla="*/ 119 h 238"/>
                <a:gd name="T28" fmla="*/ 0 w 122"/>
                <a:gd name="T29" fmla="*/ 119 h 238"/>
                <a:gd name="T30" fmla="*/ 5 w 122"/>
                <a:gd name="T31" fmla="*/ 152 h 238"/>
                <a:gd name="T32" fmla="*/ 8 w 122"/>
                <a:gd name="T33" fmla="*/ 152 h 238"/>
                <a:gd name="T34" fmla="*/ 3 w 122"/>
                <a:gd name="T35" fmla="*/ 119 h 238"/>
                <a:gd name="T36" fmla="*/ 50 w 122"/>
                <a:gd name="T37" fmla="*/ 22 h 238"/>
                <a:gd name="T38" fmla="*/ 47 w 122"/>
                <a:gd name="T39" fmla="*/ 22 h 238"/>
                <a:gd name="T40" fmla="*/ 2 w 122"/>
                <a:gd name="T41" fmla="*/ 101 h 238"/>
                <a:gd name="T42" fmla="*/ 4 w 122"/>
                <a:gd name="T43" fmla="*/ 101 h 238"/>
                <a:gd name="T44" fmla="*/ 16 w 122"/>
                <a:gd name="T45" fmla="*/ 63 h 238"/>
                <a:gd name="T46" fmla="*/ 16 w 122"/>
                <a:gd name="T47" fmla="*/ 62 h 238"/>
                <a:gd name="T48" fmla="*/ 21 w 122"/>
                <a:gd name="T49" fmla="*/ 53 h 238"/>
                <a:gd name="T50" fmla="*/ 50 w 122"/>
                <a:gd name="T51" fmla="*/ 22 h 238"/>
                <a:gd name="T52" fmla="*/ 92 w 122"/>
                <a:gd name="T53" fmla="*/ 0 h 238"/>
                <a:gd name="T54" fmla="*/ 92 w 122"/>
                <a:gd name="T55" fmla="*/ 0 h 238"/>
                <a:gd name="T56" fmla="*/ 78 w 122"/>
                <a:gd name="T57" fmla="*/ 4 h 238"/>
                <a:gd name="T58" fmla="*/ 84 w 122"/>
                <a:gd name="T59" fmla="*/ 4 h 238"/>
                <a:gd name="T60" fmla="*/ 93 w 122"/>
                <a:gd name="T61" fmla="*/ 2 h 238"/>
                <a:gd name="T62" fmla="*/ 93 w 122"/>
                <a:gd name="T63" fmla="*/ 1 h 238"/>
                <a:gd name="T64" fmla="*/ 92 w 122"/>
                <a:gd name="T6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238">
                  <a:moveTo>
                    <a:pt x="62" y="220"/>
                  </a:moveTo>
                  <a:cubicBezTo>
                    <a:pt x="58" y="220"/>
                    <a:pt x="58" y="220"/>
                    <a:pt x="58" y="220"/>
                  </a:cubicBezTo>
                  <a:cubicBezTo>
                    <a:pt x="62" y="223"/>
                    <a:pt x="67" y="225"/>
                    <a:pt x="72" y="228"/>
                  </a:cubicBezTo>
                  <a:cubicBezTo>
                    <a:pt x="87" y="234"/>
                    <a:pt x="104" y="238"/>
                    <a:pt x="121" y="238"/>
                  </a:cubicBezTo>
                  <a:cubicBezTo>
                    <a:pt x="122" y="238"/>
                    <a:pt x="122" y="238"/>
                    <a:pt x="122" y="237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04" y="236"/>
                    <a:pt x="88" y="232"/>
                    <a:pt x="73" y="226"/>
                  </a:cubicBezTo>
                  <a:cubicBezTo>
                    <a:pt x="69" y="224"/>
                    <a:pt x="66" y="222"/>
                    <a:pt x="62" y="220"/>
                  </a:cubicBezTo>
                  <a:moveTo>
                    <a:pt x="15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18" y="182"/>
                    <a:pt x="26" y="193"/>
                    <a:pt x="35" y="202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29" y="193"/>
                    <a:pt x="21" y="182"/>
                    <a:pt x="15" y="170"/>
                  </a:cubicBezTo>
                  <a:moveTo>
                    <a:pt x="3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1" y="130"/>
                    <a:pt x="2" y="141"/>
                    <a:pt x="5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5" y="141"/>
                    <a:pt x="3" y="130"/>
                    <a:pt x="3" y="119"/>
                  </a:cubicBezTo>
                  <a:moveTo>
                    <a:pt x="50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23" y="41"/>
                    <a:pt x="6" y="69"/>
                    <a:pt x="2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5" y="87"/>
                    <a:pt x="10" y="74"/>
                    <a:pt x="16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58"/>
                    <a:pt x="18" y="55"/>
                    <a:pt x="21" y="53"/>
                  </a:cubicBezTo>
                  <a:cubicBezTo>
                    <a:pt x="29" y="41"/>
                    <a:pt x="39" y="31"/>
                    <a:pt x="50" y="22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7" y="1"/>
                    <a:pt x="83" y="3"/>
                    <a:pt x="78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90" y="3"/>
                    <a:pt x="93" y="2"/>
                  </a:cubicBezTo>
                  <a:cubicBezTo>
                    <a:pt x="93" y="2"/>
                    <a:pt x="94" y="1"/>
                    <a:pt x="93" y="1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ļíḑé">
              <a:extLst>
                <a:ext uri="{FF2B5EF4-FFF2-40B4-BE49-F238E27FC236}">
                  <a16:creationId xmlns:a16="http://schemas.microsoft.com/office/drawing/2014/main" id="{88A638DC-9D56-45BE-A8BE-234BF3C04E7D}"/>
                </a:ext>
              </a:extLst>
            </p:cNvPr>
            <p:cNvSpPr/>
            <p:nvPr/>
          </p:nvSpPr>
          <p:spPr bwMode="auto">
            <a:xfrm>
              <a:off x="5715001" y="2193925"/>
              <a:ext cx="88900" cy="58738"/>
            </a:xfrm>
            <a:custGeom>
              <a:avLst/>
              <a:gdLst>
                <a:gd name="T0" fmla="*/ 3 w 27"/>
                <a:gd name="T1" fmla="*/ 0 h 18"/>
                <a:gd name="T2" fmla="*/ 0 w 27"/>
                <a:gd name="T3" fmla="*/ 0 h 18"/>
                <a:gd name="T4" fmla="*/ 23 w 27"/>
                <a:gd name="T5" fmla="*/ 18 h 18"/>
                <a:gd name="T6" fmla="*/ 27 w 27"/>
                <a:gd name="T7" fmla="*/ 18 h 18"/>
                <a:gd name="T8" fmla="*/ 3 w 2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7"/>
                    <a:pt x="15" y="13"/>
                    <a:pt x="23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8" y="13"/>
                    <a:pt x="11" y="7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ṩlîdé">
              <a:extLst>
                <a:ext uri="{FF2B5EF4-FFF2-40B4-BE49-F238E27FC236}">
                  <a16:creationId xmlns:a16="http://schemas.microsoft.com/office/drawing/2014/main" id="{A1FEC074-0F68-4607-B675-C7A9D022A4DB}"/>
                </a:ext>
              </a:extLst>
            </p:cNvPr>
            <p:cNvSpPr/>
            <p:nvPr/>
          </p:nvSpPr>
          <p:spPr bwMode="auto">
            <a:xfrm>
              <a:off x="5599113" y="1860550"/>
              <a:ext cx="12700" cy="58738"/>
            </a:xfrm>
            <a:custGeom>
              <a:avLst/>
              <a:gdLst>
                <a:gd name="T0" fmla="*/ 4 w 4"/>
                <a:gd name="T1" fmla="*/ 0 h 18"/>
                <a:gd name="T2" fmla="*/ 2 w 4"/>
                <a:gd name="T3" fmla="*/ 0 h 18"/>
                <a:gd name="T4" fmla="*/ 0 w 4"/>
                <a:gd name="T5" fmla="*/ 16 h 18"/>
                <a:gd name="T6" fmla="*/ 0 w 4"/>
                <a:gd name="T7" fmla="*/ 18 h 18"/>
                <a:gd name="T8" fmla="*/ 3 w 4"/>
                <a:gd name="T9" fmla="*/ 18 h 18"/>
                <a:gd name="T10" fmla="*/ 3 w 4"/>
                <a:gd name="T11" fmla="*/ 16 h 18"/>
                <a:gd name="T12" fmla="*/ 4 w 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1"/>
                    <a:pt x="3" y="5"/>
                    <a:pt x="4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$ļídê">
              <a:extLst>
                <a:ext uri="{FF2B5EF4-FFF2-40B4-BE49-F238E27FC236}">
                  <a16:creationId xmlns:a16="http://schemas.microsoft.com/office/drawing/2014/main" id="{1492BC94-2D33-4A1D-8367-9B97A57DC291}"/>
                </a:ext>
              </a:extLst>
            </p:cNvPr>
            <p:cNvSpPr/>
            <p:nvPr/>
          </p:nvSpPr>
          <p:spPr bwMode="auto">
            <a:xfrm>
              <a:off x="5754688" y="1539875"/>
              <a:ext cx="122238" cy="60325"/>
            </a:xfrm>
            <a:custGeom>
              <a:avLst/>
              <a:gdLst>
                <a:gd name="T0" fmla="*/ 37 w 37"/>
                <a:gd name="T1" fmla="*/ 0 h 18"/>
                <a:gd name="T2" fmla="*/ 31 w 37"/>
                <a:gd name="T3" fmla="*/ 0 h 18"/>
                <a:gd name="T4" fmla="*/ 0 w 37"/>
                <a:gd name="T5" fmla="*/ 18 h 18"/>
                <a:gd name="T6" fmla="*/ 3 w 37"/>
                <a:gd name="T7" fmla="*/ 18 h 18"/>
                <a:gd name="T8" fmla="*/ 37 w 3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8">
                  <a:moveTo>
                    <a:pt x="37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5"/>
                    <a:pt x="9" y="11"/>
                    <a:pt x="0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3" y="10"/>
                    <a:pt x="25" y="4"/>
                    <a:pt x="37" y="0"/>
                  </a:cubicBezTo>
                </a:path>
              </a:pathLst>
            </a:custGeom>
            <a:solidFill>
              <a:srgbClr val="B0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ş1iḑè">
              <a:extLst>
                <a:ext uri="{FF2B5EF4-FFF2-40B4-BE49-F238E27FC236}">
                  <a16:creationId xmlns:a16="http://schemas.microsoft.com/office/drawing/2014/main" id="{7E8667EB-56D8-40CD-8685-119B22550B97}"/>
                </a:ext>
              </a:extLst>
            </p:cNvPr>
            <p:cNvSpPr/>
            <p:nvPr/>
          </p:nvSpPr>
          <p:spPr bwMode="auto">
            <a:xfrm>
              <a:off x="5614988" y="2028825"/>
              <a:ext cx="33338" cy="58738"/>
            </a:xfrm>
            <a:custGeom>
              <a:avLst/>
              <a:gdLst>
                <a:gd name="T0" fmla="*/ 3 w 10"/>
                <a:gd name="T1" fmla="*/ 0 h 18"/>
                <a:gd name="T2" fmla="*/ 0 w 10"/>
                <a:gd name="T3" fmla="*/ 0 h 18"/>
                <a:gd name="T4" fmla="*/ 7 w 10"/>
                <a:gd name="T5" fmla="*/ 18 h 18"/>
                <a:gd name="T6" fmla="*/ 10 w 10"/>
                <a:gd name="T7" fmla="*/ 18 h 18"/>
                <a:gd name="T8" fmla="*/ 3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2"/>
                    <a:pt x="5" y="6"/>
                    <a:pt x="3" y="0"/>
                  </a:cubicBezTo>
                </a:path>
              </a:pathLst>
            </a:custGeom>
            <a:solidFill>
              <a:srgbClr val="B0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ļíďè">
              <a:extLst>
                <a:ext uri="{FF2B5EF4-FFF2-40B4-BE49-F238E27FC236}">
                  <a16:creationId xmlns:a16="http://schemas.microsoft.com/office/drawing/2014/main" id="{D77A61E7-E987-4F83-BAEB-05709AABE10C}"/>
                </a:ext>
              </a:extLst>
            </p:cNvPr>
            <p:cNvSpPr/>
            <p:nvPr/>
          </p:nvSpPr>
          <p:spPr bwMode="auto">
            <a:xfrm>
              <a:off x="5651501" y="1701800"/>
              <a:ext cx="17463" cy="33338"/>
            </a:xfrm>
            <a:custGeom>
              <a:avLst/>
              <a:gdLst>
                <a:gd name="T0" fmla="*/ 5 w 5"/>
                <a:gd name="T1" fmla="*/ 0 h 10"/>
                <a:gd name="T2" fmla="*/ 0 w 5"/>
                <a:gd name="T3" fmla="*/ 9 h 10"/>
                <a:gd name="T4" fmla="*/ 0 w 5"/>
                <a:gd name="T5" fmla="*/ 10 h 10"/>
                <a:gd name="T6" fmla="*/ 5 w 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6"/>
                    <a:pt x="3" y="3"/>
                    <a:pt x="5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ḻïḍè">
              <a:extLst>
                <a:ext uri="{FF2B5EF4-FFF2-40B4-BE49-F238E27FC236}">
                  <a16:creationId xmlns:a16="http://schemas.microsoft.com/office/drawing/2014/main" id="{3FC1C419-C2A0-4A84-A8FE-06DE2CE74C40}"/>
                </a:ext>
              </a:extLst>
            </p:cNvPr>
            <p:cNvSpPr/>
            <p:nvPr/>
          </p:nvSpPr>
          <p:spPr bwMode="auto">
            <a:xfrm>
              <a:off x="5629276" y="1600200"/>
              <a:ext cx="742950" cy="685800"/>
            </a:xfrm>
            <a:custGeom>
              <a:avLst/>
              <a:gdLst>
                <a:gd name="T0" fmla="*/ 15 w 225"/>
                <a:gd name="T1" fmla="*/ 148 h 208"/>
                <a:gd name="T2" fmla="*/ 13 w 225"/>
                <a:gd name="T3" fmla="*/ 148 h 208"/>
                <a:gd name="T4" fmla="*/ 39 w 225"/>
                <a:gd name="T5" fmla="*/ 180 h 208"/>
                <a:gd name="T6" fmla="*/ 42 w 225"/>
                <a:gd name="T7" fmla="*/ 180 h 208"/>
                <a:gd name="T8" fmla="*/ 34 w 225"/>
                <a:gd name="T9" fmla="*/ 173 h 208"/>
                <a:gd name="T10" fmla="*/ 15 w 225"/>
                <a:gd name="T11" fmla="*/ 148 h 208"/>
                <a:gd name="T12" fmla="*/ 210 w 225"/>
                <a:gd name="T13" fmla="*/ 146 h 208"/>
                <a:gd name="T14" fmla="*/ 190 w 225"/>
                <a:gd name="T15" fmla="*/ 173 h 208"/>
                <a:gd name="T16" fmla="*/ 112 w 225"/>
                <a:gd name="T17" fmla="*/ 206 h 208"/>
                <a:gd name="T18" fmla="*/ 72 w 225"/>
                <a:gd name="T19" fmla="*/ 198 h 208"/>
                <a:gd name="T20" fmla="*/ 66 w 225"/>
                <a:gd name="T21" fmla="*/ 198 h 208"/>
                <a:gd name="T22" fmla="*/ 112 w 225"/>
                <a:gd name="T23" fmla="*/ 208 h 208"/>
                <a:gd name="T24" fmla="*/ 212 w 225"/>
                <a:gd name="T25" fmla="*/ 147 h 208"/>
                <a:gd name="T26" fmla="*/ 210 w 225"/>
                <a:gd name="T27" fmla="*/ 146 h 208"/>
                <a:gd name="T28" fmla="*/ 2 w 225"/>
                <a:gd name="T29" fmla="*/ 97 h 208"/>
                <a:gd name="T30" fmla="*/ 0 w 225"/>
                <a:gd name="T31" fmla="*/ 97 h 208"/>
                <a:gd name="T32" fmla="*/ 5 w 225"/>
                <a:gd name="T33" fmla="*/ 130 h 208"/>
                <a:gd name="T34" fmla="*/ 7 w 225"/>
                <a:gd name="T35" fmla="*/ 130 h 208"/>
                <a:gd name="T36" fmla="*/ 2 w 225"/>
                <a:gd name="T37" fmla="*/ 97 h 208"/>
                <a:gd name="T38" fmla="*/ 223 w 225"/>
                <a:gd name="T39" fmla="*/ 96 h 208"/>
                <a:gd name="T40" fmla="*/ 217 w 225"/>
                <a:gd name="T41" fmla="*/ 130 h 208"/>
                <a:gd name="T42" fmla="*/ 219 w 225"/>
                <a:gd name="T43" fmla="*/ 130 h 208"/>
                <a:gd name="T44" fmla="*/ 225 w 225"/>
                <a:gd name="T45" fmla="*/ 97 h 208"/>
                <a:gd name="T46" fmla="*/ 223 w 225"/>
                <a:gd name="T47" fmla="*/ 96 h 208"/>
                <a:gd name="T48" fmla="*/ 215 w 225"/>
                <a:gd name="T49" fmla="*/ 49 h 208"/>
                <a:gd name="T50" fmla="*/ 212 w 225"/>
                <a:gd name="T51" fmla="*/ 49 h 208"/>
                <a:gd name="T52" fmla="*/ 222 w 225"/>
                <a:gd name="T53" fmla="*/ 81 h 208"/>
                <a:gd name="T54" fmla="*/ 224 w 225"/>
                <a:gd name="T55" fmla="*/ 80 h 208"/>
                <a:gd name="T56" fmla="*/ 215 w 225"/>
                <a:gd name="T57" fmla="*/ 49 h 208"/>
                <a:gd name="T58" fmla="*/ 173 w 225"/>
                <a:gd name="T59" fmla="*/ 0 h 208"/>
                <a:gd name="T60" fmla="*/ 169 w 225"/>
                <a:gd name="T61" fmla="*/ 0 h 208"/>
                <a:gd name="T62" fmla="*/ 190 w 225"/>
                <a:gd name="T63" fmla="*/ 17 h 208"/>
                <a:gd name="T64" fmla="*/ 202 w 225"/>
                <a:gd name="T65" fmla="*/ 31 h 208"/>
                <a:gd name="T66" fmla="*/ 205 w 225"/>
                <a:gd name="T67" fmla="*/ 31 h 208"/>
                <a:gd name="T68" fmla="*/ 173 w 225"/>
                <a:gd name="T6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" h="208">
                  <a:moveTo>
                    <a:pt x="15" y="148"/>
                  </a:moveTo>
                  <a:cubicBezTo>
                    <a:pt x="13" y="148"/>
                    <a:pt x="13" y="148"/>
                    <a:pt x="13" y="148"/>
                  </a:cubicBezTo>
                  <a:cubicBezTo>
                    <a:pt x="19" y="160"/>
                    <a:pt x="28" y="171"/>
                    <a:pt x="39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39" y="178"/>
                    <a:pt x="37" y="176"/>
                    <a:pt x="34" y="173"/>
                  </a:cubicBezTo>
                  <a:cubicBezTo>
                    <a:pt x="27" y="166"/>
                    <a:pt x="20" y="157"/>
                    <a:pt x="15" y="148"/>
                  </a:cubicBezTo>
                  <a:moveTo>
                    <a:pt x="210" y="146"/>
                  </a:moveTo>
                  <a:cubicBezTo>
                    <a:pt x="205" y="156"/>
                    <a:pt x="198" y="165"/>
                    <a:pt x="190" y="173"/>
                  </a:cubicBezTo>
                  <a:cubicBezTo>
                    <a:pt x="170" y="193"/>
                    <a:pt x="143" y="206"/>
                    <a:pt x="112" y="206"/>
                  </a:cubicBezTo>
                  <a:cubicBezTo>
                    <a:pt x="98" y="206"/>
                    <a:pt x="84" y="203"/>
                    <a:pt x="72" y="198"/>
                  </a:cubicBezTo>
                  <a:cubicBezTo>
                    <a:pt x="66" y="198"/>
                    <a:pt x="66" y="198"/>
                    <a:pt x="66" y="198"/>
                  </a:cubicBezTo>
                  <a:cubicBezTo>
                    <a:pt x="80" y="204"/>
                    <a:pt x="96" y="208"/>
                    <a:pt x="112" y="208"/>
                  </a:cubicBezTo>
                  <a:cubicBezTo>
                    <a:pt x="156" y="208"/>
                    <a:pt x="193" y="183"/>
                    <a:pt x="212" y="147"/>
                  </a:cubicBezTo>
                  <a:cubicBezTo>
                    <a:pt x="211" y="147"/>
                    <a:pt x="211" y="147"/>
                    <a:pt x="210" y="146"/>
                  </a:cubicBezTo>
                  <a:moveTo>
                    <a:pt x="2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8"/>
                    <a:pt x="2" y="119"/>
                    <a:pt x="5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4" y="119"/>
                    <a:pt x="2" y="108"/>
                    <a:pt x="2" y="97"/>
                  </a:cubicBezTo>
                  <a:moveTo>
                    <a:pt x="223" y="96"/>
                  </a:moveTo>
                  <a:cubicBezTo>
                    <a:pt x="223" y="108"/>
                    <a:pt x="221" y="119"/>
                    <a:pt x="217" y="130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23" y="119"/>
                    <a:pt x="225" y="108"/>
                    <a:pt x="225" y="97"/>
                  </a:cubicBezTo>
                  <a:cubicBezTo>
                    <a:pt x="224" y="96"/>
                    <a:pt x="223" y="96"/>
                    <a:pt x="223" y="96"/>
                  </a:cubicBezTo>
                  <a:moveTo>
                    <a:pt x="215" y="49"/>
                  </a:moveTo>
                  <a:cubicBezTo>
                    <a:pt x="212" y="49"/>
                    <a:pt x="212" y="49"/>
                    <a:pt x="212" y="49"/>
                  </a:cubicBezTo>
                  <a:cubicBezTo>
                    <a:pt x="217" y="59"/>
                    <a:pt x="220" y="69"/>
                    <a:pt x="222" y="81"/>
                  </a:cubicBezTo>
                  <a:cubicBezTo>
                    <a:pt x="222" y="80"/>
                    <a:pt x="223" y="80"/>
                    <a:pt x="224" y="80"/>
                  </a:cubicBezTo>
                  <a:cubicBezTo>
                    <a:pt x="222" y="69"/>
                    <a:pt x="219" y="58"/>
                    <a:pt x="215" y="49"/>
                  </a:cubicBezTo>
                  <a:moveTo>
                    <a:pt x="173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76" y="5"/>
                    <a:pt x="184" y="11"/>
                    <a:pt x="190" y="17"/>
                  </a:cubicBezTo>
                  <a:cubicBezTo>
                    <a:pt x="195" y="21"/>
                    <a:pt x="198" y="26"/>
                    <a:pt x="202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196" y="19"/>
                    <a:pt x="185" y="8"/>
                    <a:pt x="173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ṧļiḓe">
              <a:extLst>
                <a:ext uri="{FF2B5EF4-FFF2-40B4-BE49-F238E27FC236}">
                  <a16:creationId xmlns:a16="http://schemas.microsoft.com/office/drawing/2014/main" id="{6AFF4C70-691B-4886-92EA-CE36DD589CFC}"/>
                </a:ext>
              </a:extLst>
            </p:cNvPr>
            <p:cNvSpPr/>
            <p:nvPr/>
          </p:nvSpPr>
          <p:spPr bwMode="auto">
            <a:xfrm>
              <a:off x="5757863" y="2193925"/>
              <a:ext cx="107950" cy="58738"/>
            </a:xfrm>
            <a:custGeom>
              <a:avLst/>
              <a:gdLst>
                <a:gd name="T0" fmla="*/ 3 w 33"/>
                <a:gd name="T1" fmla="*/ 0 h 18"/>
                <a:gd name="T2" fmla="*/ 0 w 33"/>
                <a:gd name="T3" fmla="*/ 0 h 18"/>
                <a:gd name="T4" fmla="*/ 27 w 33"/>
                <a:gd name="T5" fmla="*/ 18 h 18"/>
                <a:gd name="T6" fmla="*/ 33 w 33"/>
                <a:gd name="T7" fmla="*/ 18 h 18"/>
                <a:gd name="T8" fmla="*/ 3 w 3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7"/>
                    <a:pt x="17" y="14"/>
                    <a:pt x="27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2" y="14"/>
                    <a:pt x="12" y="8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lîdè">
              <a:extLst>
                <a:ext uri="{FF2B5EF4-FFF2-40B4-BE49-F238E27FC236}">
                  <a16:creationId xmlns:a16="http://schemas.microsoft.com/office/drawing/2014/main" id="{B9938510-063F-4407-88E0-9F85593ADAB2}"/>
                </a:ext>
              </a:extLst>
            </p:cNvPr>
            <p:cNvSpPr/>
            <p:nvPr/>
          </p:nvSpPr>
          <p:spPr bwMode="auto">
            <a:xfrm>
              <a:off x="6321426" y="2028825"/>
              <a:ext cx="30163" cy="55563"/>
            </a:xfrm>
            <a:custGeom>
              <a:avLst/>
              <a:gdLst>
                <a:gd name="T0" fmla="*/ 9 w 9"/>
                <a:gd name="T1" fmla="*/ 0 h 17"/>
                <a:gd name="T2" fmla="*/ 7 w 9"/>
                <a:gd name="T3" fmla="*/ 0 h 17"/>
                <a:gd name="T4" fmla="*/ 0 w 9"/>
                <a:gd name="T5" fmla="*/ 16 h 17"/>
                <a:gd name="T6" fmla="*/ 2 w 9"/>
                <a:gd name="T7" fmla="*/ 17 h 17"/>
                <a:gd name="T8" fmla="*/ 9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3" y="11"/>
                    <a:pt x="0" y="16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5" y="12"/>
                    <a:pt x="7" y="6"/>
                    <a:pt x="9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ḷídê">
              <a:extLst>
                <a:ext uri="{FF2B5EF4-FFF2-40B4-BE49-F238E27FC236}">
                  <a16:creationId xmlns:a16="http://schemas.microsoft.com/office/drawing/2014/main" id="{17A4C318-951C-4115-9E1E-FDCFEA5CDB49}"/>
                </a:ext>
              </a:extLst>
            </p:cNvPr>
            <p:cNvSpPr/>
            <p:nvPr/>
          </p:nvSpPr>
          <p:spPr bwMode="auto">
            <a:xfrm>
              <a:off x="5629276" y="1909762"/>
              <a:ext cx="6350" cy="9525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ḓé">
              <a:extLst>
                <a:ext uri="{FF2B5EF4-FFF2-40B4-BE49-F238E27FC236}">
                  <a16:creationId xmlns:a16="http://schemas.microsoft.com/office/drawing/2014/main" id="{09D6E412-1291-4178-B0AE-0A2EB336E71C}"/>
                </a:ext>
              </a:extLst>
            </p:cNvPr>
            <p:cNvSpPr/>
            <p:nvPr/>
          </p:nvSpPr>
          <p:spPr bwMode="auto">
            <a:xfrm>
              <a:off x="6361113" y="1863725"/>
              <a:ext cx="11113" cy="55563"/>
            </a:xfrm>
            <a:custGeom>
              <a:avLst/>
              <a:gdLst>
                <a:gd name="T0" fmla="*/ 2 w 3"/>
                <a:gd name="T1" fmla="*/ 0 h 17"/>
                <a:gd name="T2" fmla="*/ 0 w 3"/>
                <a:gd name="T3" fmla="*/ 1 h 17"/>
                <a:gd name="T4" fmla="*/ 1 w 3"/>
                <a:gd name="T5" fmla="*/ 15 h 17"/>
                <a:gd name="T6" fmla="*/ 1 w 3"/>
                <a:gd name="T7" fmla="*/ 16 h 17"/>
                <a:gd name="T8" fmla="*/ 3 w 3"/>
                <a:gd name="T9" fmla="*/ 17 h 17"/>
                <a:gd name="T10" fmla="*/ 3 w 3"/>
                <a:gd name="T11" fmla="*/ 15 h 17"/>
                <a:gd name="T12" fmla="*/ 2 w 3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1" y="10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1" y="16"/>
                    <a:pt x="2" y="16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10"/>
                    <a:pt x="2" y="5"/>
                    <a:pt x="2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šļïḓé">
              <a:extLst>
                <a:ext uri="{FF2B5EF4-FFF2-40B4-BE49-F238E27FC236}">
                  <a16:creationId xmlns:a16="http://schemas.microsoft.com/office/drawing/2014/main" id="{E6785A56-785E-4410-BD92-E433724C5F0E}"/>
                </a:ext>
              </a:extLst>
            </p:cNvPr>
            <p:cNvSpPr/>
            <p:nvPr/>
          </p:nvSpPr>
          <p:spPr bwMode="auto">
            <a:xfrm>
              <a:off x="5995988" y="1544637"/>
              <a:ext cx="203200" cy="55563"/>
            </a:xfrm>
            <a:custGeom>
              <a:avLst/>
              <a:gdLst>
                <a:gd name="T0" fmla="*/ 1 w 62"/>
                <a:gd name="T1" fmla="*/ 0 h 17"/>
                <a:gd name="T2" fmla="*/ 0 w 62"/>
                <a:gd name="T3" fmla="*/ 1 h 17"/>
                <a:gd name="T4" fmla="*/ 1 w 62"/>
                <a:gd name="T5" fmla="*/ 2 h 17"/>
                <a:gd name="T6" fmla="*/ 58 w 62"/>
                <a:gd name="T7" fmla="*/ 17 h 17"/>
                <a:gd name="T8" fmla="*/ 62 w 62"/>
                <a:gd name="T9" fmla="*/ 17 h 17"/>
                <a:gd name="T10" fmla="*/ 1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2" y="2"/>
                    <a:pt x="41" y="7"/>
                    <a:pt x="5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44" y="6"/>
                    <a:pt x="23" y="0"/>
                    <a:pt x="1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šḷiḓè">
              <a:extLst>
                <a:ext uri="{FF2B5EF4-FFF2-40B4-BE49-F238E27FC236}">
                  <a16:creationId xmlns:a16="http://schemas.microsoft.com/office/drawing/2014/main" id="{75CD2A81-8C87-4538-828E-E34BD05EB127}"/>
                </a:ext>
              </a:extLst>
            </p:cNvPr>
            <p:cNvSpPr/>
            <p:nvPr/>
          </p:nvSpPr>
          <p:spPr bwMode="auto">
            <a:xfrm>
              <a:off x="5645151" y="2028825"/>
              <a:ext cx="33338" cy="58738"/>
            </a:xfrm>
            <a:custGeom>
              <a:avLst/>
              <a:gdLst>
                <a:gd name="T0" fmla="*/ 2 w 10"/>
                <a:gd name="T1" fmla="*/ 0 h 18"/>
                <a:gd name="T2" fmla="*/ 0 w 10"/>
                <a:gd name="T3" fmla="*/ 0 h 18"/>
                <a:gd name="T4" fmla="*/ 8 w 10"/>
                <a:gd name="T5" fmla="*/ 18 h 18"/>
                <a:gd name="T6" fmla="*/ 10 w 10"/>
                <a:gd name="T7" fmla="*/ 18 h 18"/>
                <a:gd name="T8" fmla="*/ 2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2"/>
                    <a:pt x="4" y="6"/>
                    <a:pt x="2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liḑe">
              <a:extLst>
                <a:ext uri="{FF2B5EF4-FFF2-40B4-BE49-F238E27FC236}">
                  <a16:creationId xmlns:a16="http://schemas.microsoft.com/office/drawing/2014/main" id="{0A02A7A5-DF80-4372-A784-A01AA9F783E6}"/>
                </a:ext>
              </a:extLst>
            </p:cNvPr>
            <p:cNvSpPr/>
            <p:nvPr/>
          </p:nvSpPr>
          <p:spPr bwMode="auto">
            <a:xfrm>
              <a:off x="6296026" y="1701800"/>
              <a:ext cx="42863" cy="60325"/>
            </a:xfrm>
            <a:custGeom>
              <a:avLst/>
              <a:gdLst>
                <a:gd name="T0" fmla="*/ 3 w 13"/>
                <a:gd name="T1" fmla="*/ 0 h 18"/>
                <a:gd name="T2" fmla="*/ 0 w 13"/>
                <a:gd name="T3" fmla="*/ 0 h 18"/>
                <a:gd name="T4" fmla="*/ 10 w 13"/>
                <a:gd name="T5" fmla="*/ 18 h 18"/>
                <a:gd name="T6" fmla="*/ 13 w 13"/>
                <a:gd name="T7" fmla="*/ 18 h 18"/>
                <a:gd name="T8" fmla="*/ 3 w 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"/>
                    <a:pt x="7" y="11"/>
                    <a:pt x="1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0" y="11"/>
                    <a:pt x="6" y="5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$ḻíḋê">
              <a:extLst>
                <a:ext uri="{FF2B5EF4-FFF2-40B4-BE49-F238E27FC236}">
                  <a16:creationId xmlns:a16="http://schemas.microsoft.com/office/drawing/2014/main" id="{5739E393-A731-4C2B-B0A9-08D2D4BAA53B}"/>
                </a:ext>
              </a:extLst>
            </p:cNvPr>
            <p:cNvSpPr/>
            <p:nvPr/>
          </p:nvSpPr>
          <p:spPr bwMode="auto">
            <a:xfrm>
              <a:off x="5648326" y="1600200"/>
              <a:ext cx="700088" cy="661988"/>
            </a:xfrm>
            <a:custGeom>
              <a:avLst/>
              <a:gdLst>
                <a:gd name="T0" fmla="*/ 24 w 212"/>
                <a:gd name="T1" fmla="*/ 148 h 201"/>
                <a:gd name="T2" fmla="*/ 14 w 212"/>
                <a:gd name="T3" fmla="*/ 148 h 201"/>
                <a:gd name="T4" fmla="*/ 43 w 212"/>
                <a:gd name="T5" fmla="*/ 180 h 201"/>
                <a:gd name="T6" fmla="*/ 58 w 212"/>
                <a:gd name="T7" fmla="*/ 180 h 201"/>
                <a:gd name="T8" fmla="*/ 24 w 212"/>
                <a:gd name="T9" fmla="*/ 148 h 201"/>
                <a:gd name="T10" fmla="*/ 9 w 212"/>
                <a:gd name="T11" fmla="*/ 97 h 201"/>
                <a:gd name="T12" fmla="*/ 0 w 212"/>
                <a:gd name="T13" fmla="*/ 97 h 201"/>
                <a:gd name="T14" fmla="*/ 6 w 212"/>
                <a:gd name="T15" fmla="*/ 130 h 201"/>
                <a:gd name="T16" fmla="*/ 15 w 212"/>
                <a:gd name="T17" fmla="*/ 130 h 201"/>
                <a:gd name="T18" fmla="*/ 9 w 212"/>
                <a:gd name="T19" fmla="*/ 97 h 201"/>
                <a:gd name="T20" fmla="*/ 212 w 212"/>
                <a:gd name="T21" fmla="*/ 95 h 201"/>
                <a:gd name="T22" fmla="*/ 204 w 212"/>
                <a:gd name="T23" fmla="*/ 95 h 201"/>
                <a:gd name="T24" fmla="*/ 204 w 212"/>
                <a:gd name="T25" fmla="*/ 95 h 201"/>
                <a:gd name="T26" fmla="*/ 106 w 212"/>
                <a:gd name="T27" fmla="*/ 193 h 201"/>
                <a:gd name="T28" fmla="*/ 103 w 212"/>
                <a:gd name="T29" fmla="*/ 193 h 201"/>
                <a:gd name="T30" fmla="*/ 94 w 212"/>
                <a:gd name="T31" fmla="*/ 198 h 201"/>
                <a:gd name="T32" fmla="*/ 80 w 212"/>
                <a:gd name="T33" fmla="*/ 198 h 201"/>
                <a:gd name="T34" fmla="*/ 106 w 212"/>
                <a:gd name="T35" fmla="*/ 201 h 201"/>
                <a:gd name="T36" fmla="*/ 201 w 212"/>
                <a:gd name="T37" fmla="*/ 143 h 201"/>
                <a:gd name="T38" fmla="*/ 199 w 212"/>
                <a:gd name="T39" fmla="*/ 139 h 201"/>
                <a:gd name="T40" fmla="*/ 207 w 212"/>
                <a:gd name="T41" fmla="*/ 130 h 201"/>
                <a:gd name="T42" fmla="*/ 212 w 212"/>
                <a:gd name="T43" fmla="*/ 95 h 201"/>
                <a:gd name="T44" fmla="*/ 20 w 212"/>
                <a:gd name="T45" fmla="*/ 49 h 201"/>
                <a:gd name="T46" fmla="*/ 11 w 212"/>
                <a:gd name="T47" fmla="*/ 49 h 201"/>
                <a:gd name="T48" fmla="*/ 1 w 212"/>
                <a:gd name="T49" fmla="*/ 79 h 201"/>
                <a:gd name="T50" fmla="*/ 10 w 212"/>
                <a:gd name="T51" fmla="*/ 79 h 201"/>
                <a:gd name="T52" fmla="*/ 20 w 212"/>
                <a:gd name="T53" fmla="*/ 49 h 201"/>
                <a:gd name="T54" fmla="*/ 202 w 212"/>
                <a:gd name="T55" fmla="*/ 49 h 201"/>
                <a:gd name="T56" fmla="*/ 192 w 212"/>
                <a:gd name="T57" fmla="*/ 49 h 201"/>
                <a:gd name="T58" fmla="*/ 204 w 212"/>
                <a:gd name="T59" fmla="*/ 95 h 201"/>
                <a:gd name="T60" fmla="*/ 204 w 212"/>
                <a:gd name="T61" fmla="*/ 95 h 201"/>
                <a:gd name="T62" fmla="*/ 212 w 212"/>
                <a:gd name="T63" fmla="*/ 95 h 201"/>
                <a:gd name="T64" fmla="*/ 212 w 212"/>
                <a:gd name="T65" fmla="*/ 95 h 201"/>
                <a:gd name="T66" fmla="*/ 212 w 212"/>
                <a:gd name="T67" fmla="*/ 90 h 201"/>
                <a:gd name="T68" fmla="*/ 212 w 212"/>
                <a:gd name="T69" fmla="*/ 88 h 201"/>
                <a:gd name="T70" fmla="*/ 212 w 212"/>
                <a:gd name="T71" fmla="*/ 88 h 201"/>
                <a:gd name="T72" fmla="*/ 202 w 212"/>
                <a:gd name="T73" fmla="*/ 49 h 201"/>
                <a:gd name="T74" fmla="*/ 84 w 212"/>
                <a:gd name="T75" fmla="*/ 0 h 201"/>
                <a:gd name="T76" fmla="*/ 59 w 212"/>
                <a:gd name="T77" fmla="*/ 0 h 201"/>
                <a:gd name="T78" fmla="*/ 22 w 212"/>
                <a:gd name="T79" fmla="*/ 31 h 201"/>
                <a:gd name="T80" fmla="*/ 33 w 212"/>
                <a:gd name="T81" fmla="*/ 31 h 201"/>
                <a:gd name="T82" fmla="*/ 84 w 212"/>
                <a:gd name="T83" fmla="*/ 0 h 201"/>
                <a:gd name="T84" fmla="*/ 154 w 212"/>
                <a:gd name="T85" fmla="*/ 0 h 201"/>
                <a:gd name="T86" fmla="*/ 129 w 212"/>
                <a:gd name="T87" fmla="*/ 0 h 201"/>
                <a:gd name="T88" fmla="*/ 180 w 212"/>
                <a:gd name="T89" fmla="*/ 31 h 201"/>
                <a:gd name="T90" fmla="*/ 191 w 212"/>
                <a:gd name="T91" fmla="*/ 31 h 201"/>
                <a:gd name="T92" fmla="*/ 154 w 212"/>
                <a:gd name="T9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201">
                  <a:moveTo>
                    <a:pt x="24" y="148"/>
                  </a:moveTo>
                  <a:cubicBezTo>
                    <a:pt x="14" y="148"/>
                    <a:pt x="14" y="148"/>
                    <a:pt x="14" y="148"/>
                  </a:cubicBezTo>
                  <a:cubicBezTo>
                    <a:pt x="21" y="160"/>
                    <a:pt x="31" y="171"/>
                    <a:pt x="43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44" y="172"/>
                    <a:pt x="32" y="161"/>
                    <a:pt x="24" y="148"/>
                  </a:cubicBezTo>
                  <a:moveTo>
                    <a:pt x="9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8"/>
                    <a:pt x="2" y="119"/>
                    <a:pt x="6" y="13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1" y="119"/>
                    <a:pt x="9" y="108"/>
                    <a:pt x="9" y="97"/>
                  </a:cubicBezTo>
                  <a:moveTo>
                    <a:pt x="212" y="95"/>
                  </a:moveTo>
                  <a:cubicBezTo>
                    <a:pt x="204" y="95"/>
                    <a:pt x="204" y="95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4" y="149"/>
                    <a:pt x="160" y="193"/>
                    <a:pt x="106" y="193"/>
                  </a:cubicBezTo>
                  <a:cubicBezTo>
                    <a:pt x="105" y="193"/>
                    <a:pt x="104" y="193"/>
                    <a:pt x="103" y="193"/>
                  </a:cubicBezTo>
                  <a:cubicBezTo>
                    <a:pt x="101" y="196"/>
                    <a:pt x="98" y="198"/>
                    <a:pt x="94" y="198"/>
                  </a:cubicBezTo>
                  <a:cubicBezTo>
                    <a:pt x="80" y="198"/>
                    <a:pt x="80" y="198"/>
                    <a:pt x="80" y="198"/>
                  </a:cubicBezTo>
                  <a:cubicBezTo>
                    <a:pt x="88" y="200"/>
                    <a:pt x="97" y="201"/>
                    <a:pt x="106" y="201"/>
                  </a:cubicBezTo>
                  <a:cubicBezTo>
                    <a:pt x="148" y="201"/>
                    <a:pt x="183" y="178"/>
                    <a:pt x="201" y="143"/>
                  </a:cubicBezTo>
                  <a:cubicBezTo>
                    <a:pt x="200" y="142"/>
                    <a:pt x="199" y="140"/>
                    <a:pt x="199" y="139"/>
                  </a:cubicBezTo>
                  <a:cubicBezTo>
                    <a:pt x="199" y="134"/>
                    <a:pt x="203" y="131"/>
                    <a:pt x="207" y="130"/>
                  </a:cubicBezTo>
                  <a:cubicBezTo>
                    <a:pt x="210" y="119"/>
                    <a:pt x="212" y="107"/>
                    <a:pt x="212" y="95"/>
                  </a:cubicBezTo>
                  <a:moveTo>
                    <a:pt x="20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6" y="58"/>
                    <a:pt x="3" y="68"/>
                    <a:pt x="1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2" y="68"/>
                    <a:pt x="15" y="58"/>
                    <a:pt x="20" y="49"/>
                  </a:cubicBezTo>
                  <a:moveTo>
                    <a:pt x="202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200" y="62"/>
                    <a:pt x="204" y="78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3"/>
                    <a:pt x="212" y="91"/>
                    <a:pt x="212" y="90"/>
                  </a:cubicBezTo>
                  <a:cubicBezTo>
                    <a:pt x="212" y="89"/>
                    <a:pt x="212" y="89"/>
                    <a:pt x="212" y="88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11" y="74"/>
                    <a:pt x="207" y="60"/>
                    <a:pt x="202" y="49"/>
                  </a:cubicBezTo>
                  <a:moveTo>
                    <a:pt x="84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44" y="7"/>
                    <a:pt x="32" y="18"/>
                    <a:pt x="2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6" y="16"/>
                    <a:pt x="64" y="5"/>
                    <a:pt x="84" y="0"/>
                  </a:cubicBezTo>
                  <a:moveTo>
                    <a:pt x="15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49" y="5"/>
                    <a:pt x="167" y="16"/>
                    <a:pt x="180" y="31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1" y="18"/>
                    <a:pt x="168" y="7"/>
                    <a:pt x="154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ṩ1iḍe">
              <a:extLst>
                <a:ext uri="{FF2B5EF4-FFF2-40B4-BE49-F238E27FC236}">
                  <a16:creationId xmlns:a16="http://schemas.microsoft.com/office/drawing/2014/main" id="{3DB00AA7-B3C4-4848-B9DF-DEA0F8D5ABA0}"/>
                </a:ext>
              </a:extLst>
            </p:cNvPr>
            <p:cNvSpPr/>
            <p:nvPr/>
          </p:nvSpPr>
          <p:spPr bwMode="auto">
            <a:xfrm>
              <a:off x="5791201" y="2193925"/>
              <a:ext cx="196850" cy="58738"/>
            </a:xfrm>
            <a:custGeom>
              <a:avLst/>
              <a:gdLst>
                <a:gd name="T0" fmla="*/ 15 w 60"/>
                <a:gd name="T1" fmla="*/ 0 h 18"/>
                <a:gd name="T2" fmla="*/ 0 w 60"/>
                <a:gd name="T3" fmla="*/ 0 h 18"/>
                <a:gd name="T4" fmla="*/ 37 w 60"/>
                <a:gd name="T5" fmla="*/ 18 h 18"/>
                <a:gd name="T6" fmla="*/ 51 w 60"/>
                <a:gd name="T7" fmla="*/ 18 h 18"/>
                <a:gd name="T8" fmla="*/ 60 w 60"/>
                <a:gd name="T9" fmla="*/ 13 h 18"/>
                <a:gd name="T10" fmla="*/ 15 w 6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8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8"/>
                    <a:pt x="23" y="15"/>
                    <a:pt x="37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5" y="18"/>
                    <a:pt x="58" y="16"/>
                    <a:pt x="60" y="13"/>
                  </a:cubicBezTo>
                  <a:cubicBezTo>
                    <a:pt x="43" y="12"/>
                    <a:pt x="28" y="8"/>
                    <a:pt x="15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ṥ1ïḋê">
              <a:extLst>
                <a:ext uri="{FF2B5EF4-FFF2-40B4-BE49-F238E27FC236}">
                  <a16:creationId xmlns:a16="http://schemas.microsoft.com/office/drawing/2014/main" id="{0A3C9120-4497-4ED1-9E1F-ED09652FD206}"/>
                </a:ext>
              </a:extLst>
            </p:cNvPr>
            <p:cNvSpPr/>
            <p:nvPr/>
          </p:nvSpPr>
          <p:spPr bwMode="auto">
            <a:xfrm>
              <a:off x="6305551" y="2028825"/>
              <a:ext cx="26988" cy="42863"/>
            </a:xfrm>
            <a:custGeom>
              <a:avLst/>
              <a:gdLst>
                <a:gd name="T0" fmla="*/ 8 w 8"/>
                <a:gd name="T1" fmla="*/ 0 h 13"/>
                <a:gd name="T2" fmla="*/ 0 w 8"/>
                <a:gd name="T3" fmla="*/ 9 h 13"/>
                <a:gd name="T4" fmla="*/ 2 w 8"/>
                <a:gd name="T5" fmla="*/ 13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4" y="1"/>
                    <a:pt x="0" y="4"/>
                    <a:pt x="0" y="9"/>
                  </a:cubicBezTo>
                  <a:cubicBezTo>
                    <a:pt x="0" y="10"/>
                    <a:pt x="1" y="12"/>
                    <a:pt x="2" y="13"/>
                  </a:cubicBezTo>
                  <a:cubicBezTo>
                    <a:pt x="4" y="9"/>
                    <a:pt x="6" y="5"/>
                    <a:pt x="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îde">
              <a:extLst>
                <a:ext uri="{FF2B5EF4-FFF2-40B4-BE49-F238E27FC236}">
                  <a16:creationId xmlns:a16="http://schemas.microsoft.com/office/drawing/2014/main" id="{D8E855F8-D47D-4E62-9292-9D7D12B3EA0C}"/>
                </a:ext>
              </a:extLst>
            </p:cNvPr>
            <p:cNvSpPr/>
            <p:nvPr/>
          </p:nvSpPr>
          <p:spPr bwMode="auto">
            <a:xfrm>
              <a:off x="5648326" y="1860550"/>
              <a:ext cx="33338" cy="58738"/>
            </a:xfrm>
            <a:custGeom>
              <a:avLst/>
              <a:gdLst>
                <a:gd name="T0" fmla="*/ 10 w 10"/>
                <a:gd name="T1" fmla="*/ 0 h 18"/>
                <a:gd name="T2" fmla="*/ 1 w 10"/>
                <a:gd name="T3" fmla="*/ 0 h 18"/>
                <a:gd name="T4" fmla="*/ 0 w 10"/>
                <a:gd name="T5" fmla="*/ 16 h 18"/>
                <a:gd name="T6" fmla="*/ 0 w 10"/>
                <a:gd name="T7" fmla="*/ 18 h 18"/>
                <a:gd name="T8" fmla="*/ 9 w 10"/>
                <a:gd name="T9" fmla="*/ 18 h 18"/>
                <a:gd name="T10" fmla="*/ 9 w 10"/>
                <a:gd name="T11" fmla="*/ 16 h 18"/>
                <a:gd name="T12" fmla="*/ 10 w 1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8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1"/>
                    <a:pt x="9" y="5"/>
                    <a:pt x="1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slîde">
              <a:extLst>
                <a:ext uri="{FF2B5EF4-FFF2-40B4-BE49-F238E27FC236}">
                  <a16:creationId xmlns:a16="http://schemas.microsoft.com/office/drawing/2014/main" id="{C71E29FD-487D-4A2B-8D92-61B822F851F5}"/>
                </a:ext>
              </a:extLst>
            </p:cNvPr>
            <p:cNvSpPr/>
            <p:nvPr/>
          </p:nvSpPr>
          <p:spPr bwMode="auto">
            <a:xfrm>
              <a:off x="6348413" y="1890712"/>
              <a:ext cx="0" cy="6350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ḻîďè">
              <a:extLst>
                <a:ext uri="{FF2B5EF4-FFF2-40B4-BE49-F238E27FC236}">
                  <a16:creationId xmlns:a16="http://schemas.microsoft.com/office/drawing/2014/main" id="{4EBD4B31-2746-4403-BC1C-CCFCF074C4E0}"/>
                </a:ext>
              </a:extLst>
            </p:cNvPr>
            <p:cNvSpPr/>
            <p:nvPr/>
          </p:nvSpPr>
          <p:spPr bwMode="auto">
            <a:xfrm>
              <a:off x="5843588" y="1563687"/>
              <a:ext cx="312738" cy="36513"/>
            </a:xfrm>
            <a:custGeom>
              <a:avLst/>
              <a:gdLst>
                <a:gd name="T0" fmla="*/ 47 w 95"/>
                <a:gd name="T1" fmla="*/ 0 h 11"/>
                <a:gd name="T2" fmla="*/ 0 w 95"/>
                <a:gd name="T3" fmla="*/ 11 h 11"/>
                <a:gd name="T4" fmla="*/ 25 w 95"/>
                <a:gd name="T5" fmla="*/ 11 h 11"/>
                <a:gd name="T6" fmla="*/ 47 w 95"/>
                <a:gd name="T7" fmla="*/ 8 h 11"/>
                <a:gd name="T8" fmla="*/ 70 w 95"/>
                <a:gd name="T9" fmla="*/ 11 h 11"/>
                <a:gd name="T10" fmla="*/ 95 w 95"/>
                <a:gd name="T11" fmla="*/ 11 h 11"/>
                <a:gd name="T12" fmla="*/ 47 w 9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47" y="0"/>
                  </a:moveTo>
                  <a:cubicBezTo>
                    <a:pt x="30" y="0"/>
                    <a:pt x="14" y="4"/>
                    <a:pt x="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2" y="9"/>
                    <a:pt x="39" y="8"/>
                    <a:pt x="47" y="8"/>
                  </a:cubicBezTo>
                  <a:cubicBezTo>
                    <a:pt x="55" y="8"/>
                    <a:pt x="63" y="9"/>
                    <a:pt x="70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80" y="4"/>
                    <a:pt x="64" y="0"/>
                    <a:pt x="47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ṣḷîḍè">
              <a:extLst>
                <a:ext uri="{FF2B5EF4-FFF2-40B4-BE49-F238E27FC236}">
                  <a16:creationId xmlns:a16="http://schemas.microsoft.com/office/drawing/2014/main" id="{CA552246-1082-4EA1-A4DE-A5A5E5CCBEF5}"/>
                </a:ext>
              </a:extLst>
            </p:cNvPr>
            <p:cNvSpPr/>
            <p:nvPr/>
          </p:nvSpPr>
          <p:spPr bwMode="auto">
            <a:xfrm>
              <a:off x="5668963" y="2028825"/>
              <a:ext cx="58738" cy="587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0 h 18"/>
                <a:gd name="T4" fmla="*/ 8 w 18"/>
                <a:gd name="T5" fmla="*/ 18 h 18"/>
                <a:gd name="T6" fmla="*/ 18 w 18"/>
                <a:gd name="T7" fmla="*/ 18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2"/>
                    <a:pt x="11" y="6"/>
                    <a:pt x="9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ṡļîḍe">
              <a:extLst>
                <a:ext uri="{FF2B5EF4-FFF2-40B4-BE49-F238E27FC236}">
                  <a16:creationId xmlns:a16="http://schemas.microsoft.com/office/drawing/2014/main" id="{750C1C9F-479C-4761-8D48-0364585353D7}"/>
                </a:ext>
              </a:extLst>
            </p:cNvPr>
            <p:cNvSpPr/>
            <p:nvPr/>
          </p:nvSpPr>
          <p:spPr bwMode="auto">
            <a:xfrm>
              <a:off x="5684838" y="1701800"/>
              <a:ext cx="630238" cy="60325"/>
            </a:xfrm>
            <a:custGeom>
              <a:avLst/>
              <a:gdLst>
                <a:gd name="T0" fmla="*/ 22 w 191"/>
                <a:gd name="T1" fmla="*/ 0 h 18"/>
                <a:gd name="T2" fmla="*/ 11 w 191"/>
                <a:gd name="T3" fmla="*/ 0 h 18"/>
                <a:gd name="T4" fmla="*/ 0 w 191"/>
                <a:gd name="T5" fmla="*/ 18 h 18"/>
                <a:gd name="T6" fmla="*/ 9 w 191"/>
                <a:gd name="T7" fmla="*/ 18 h 18"/>
                <a:gd name="T8" fmla="*/ 22 w 191"/>
                <a:gd name="T9" fmla="*/ 0 h 18"/>
                <a:gd name="T10" fmla="*/ 180 w 191"/>
                <a:gd name="T11" fmla="*/ 0 h 18"/>
                <a:gd name="T12" fmla="*/ 169 w 191"/>
                <a:gd name="T13" fmla="*/ 0 h 18"/>
                <a:gd name="T14" fmla="*/ 181 w 191"/>
                <a:gd name="T15" fmla="*/ 18 h 18"/>
                <a:gd name="T16" fmla="*/ 191 w 191"/>
                <a:gd name="T17" fmla="*/ 18 h 18"/>
                <a:gd name="T18" fmla="*/ 180 w 19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8">
                  <a:moveTo>
                    <a:pt x="2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5"/>
                    <a:pt x="3" y="11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3" y="11"/>
                    <a:pt x="17" y="5"/>
                    <a:pt x="22" y="0"/>
                  </a:cubicBezTo>
                  <a:moveTo>
                    <a:pt x="180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73" y="5"/>
                    <a:pt x="178" y="11"/>
                    <a:pt x="18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88" y="11"/>
                    <a:pt x="184" y="5"/>
                    <a:pt x="18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ṡḷíḑê">
              <a:extLst>
                <a:ext uri="{FF2B5EF4-FFF2-40B4-BE49-F238E27FC236}">
                  <a16:creationId xmlns:a16="http://schemas.microsoft.com/office/drawing/2014/main" id="{58F127EC-5765-4489-89A7-0FE23DD7ACA9}"/>
                </a:ext>
              </a:extLst>
            </p:cNvPr>
            <p:cNvSpPr/>
            <p:nvPr/>
          </p:nvSpPr>
          <p:spPr bwMode="auto">
            <a:xfrm>
              <a:off x="5678488" y="1590675"/>
              <a:ext cx="642938" cy="646113"/>
            </a:xfrm>
            <a:custGeom>
              <a:avLst/>
              <a:gdLst>
                <a:gd name="T0" fmla="*/ 97 w 195"/>
                <a:gd name="T1" fmla="*/ 0 h 196"/>
                <a:gd name="T2" fmla="*/ 75 w 195"/>
                <a:gd name="T3" fmla="*/ 3 h 196"/>
                <a:gd name="T4" fmla="*/ 24 w 195"/>
                <a:gd name="T5" fmla="*/ 34 h 196"/>
                <a:gd name="T6" fmla="*/ 11 w 195"/>
                <a:gd name="T7" fmla="*/ 52 h 196"/>
                <a:gd name="T8" fmla="*/ 1 w 195"/>
                <a:gd name="T9" fmla="*/ 82 h 196"/>
                <a:gd name="T10" fmla="*/ 0 w 195"/>
                <a:gd name="T11" fmla="*/ 98 h 196"/>
                <a:gd name="T12" fmla="*/ 0 w 195"/>
                <a:gd name="T13" fmla="*/ 100 h 196"/>
                <a:gd name="T14" fmla="*/ 6 w 195"/>
                <a:gd name="T15" fmla="*/ 133 h 196"/>
                <a:gd name="T16" fmla="*/ 15 w 195"/>
                <a:gd name="T17" fmla="*/ 151 h 196"/>
                <a:gd name="T18" fmla="*/ 49 w 195"/>
                <a:gd name="T19" fmla="*/ 183 h 196"/>
                <a:gd name="T20" fmla="*/ 94 w 195"/>
                <a:gd name="T21" fmla="*/ 196 h 196"/>
                <a:gd name="T22" fmla="*/ 97 w 195"/>
                <a:gd name="T23" fmla="*/ 196 h 196"/>
                <a:gd name="T24" fmla="*/ 195 w 195"/>
                <a:gd name="T25" fmla="*/ 98 h 196"/>
                <a:gd name="T26" fmla="*/ 195 w 195"/>
                <a:gd name="T27" fmla="*/ 98 h 196"/>
                <a:gd name="T28" fmla="*/ 186 w 195"/>
                <a:gd name="T29" fmla="*/ 98 h 196"/>
                <a:gd name="T30" fmla="*/ 160 w 195"/>
                <a:gd name="T31" fmla="*/ 161 h 196"/>
                <a:gd name="T32" fmla="*/ 97 w 195"/>
                <a:gd name="T33" fmla="*/ 187 h 196"/>
                <a:gd name="T34" fmla="*/ 34 w 195"/>
                <a:gd name="T35" fmla="*/ 161 h 196"/>
                <a:gd name="T36" fmla="*/ 8 w 195"/>
                <a:gd name="T37" fmla="*/ 98 h 196"/>
                <a:gd name="T38" fmla="*/ 34 w 195"/>
                <a:gd name="T39" fmla="*/ 35 h 196"/>
                <a:gd name="T40" fmla="*/ 97 w 195"/>
                <a:gd name="T41" fmla="*/ 9 h 196"/>
                <a:gd name="T42" fmla="*/ 160 w 195"/>
                <a:gd name="T43" fmla="*/ 35 h 196"/>
                <a:gd name="T44" fmla="*/ 186 w 195"/>
                <a:gd name="T45" fmla="*/ 98 h 196"/>
                <a:gd name="T46" fmla="*/ 195 w 195"/>
                <a:gd name="T47" fmla="*/ 98 h 196"/>
                <a:gd name="T48" fmla="*/ 183 w 195"/>
                <a:gd name="T49" fmla="*/ 52 h 196"/>
                <a:gd name="T50" fmla="*/ 171 w 195"/>
                <a:gd name="T51" fmla="*/ 34 h 196"/>
                <a:gd name="T52" fmla="*/ 120 w 195"/>
                <a:gd name="T53" fmla="*/ 3 h 196"/>
                <a:gd name="T54" fmla="*/ 97 w 195"/>
                <a:gd name="T5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196">
                  <a:moveTo>
                    <a:pt x="97" y="0"/>
                  </a:moveTo>
                  <a:cubicBezTo>
                    <a:pt x="89" y="0"/>
                    <a:pt x="82" y="1"/>
                    <a:pt x="75" y="3"/>
                  </a:cubicBezTo>
                  <a:cubicBezTo>
                    <a:pt x="55" y="8"/>
                    <a:pt x="37" y="19"/>
                    <a:pt x="24" y="34"/>
                  </a:cubicBezTo>
                  <a:cubicBezTo>
                    <a:pt x="19" y="39"/>
                    <a:pt x="15" y="45"/>
                    <a:pt x="11" y="52"/>
                  </a:cubicBezTo>
                  <a:cubicBezTo>
                    <a:pt x="6" y="61"/>
                    <a:pt x="3" y="71"/>
                    <a:pt x="1" y="82"/>
                  </a:cubicBezTo>
                  <a:cubicBezTo>
                    <a:pt x="0" y="87"/>
                    <a:pt x="0" y="93"/>
                    <a:pt x="0" y="98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11"/>
                    <a:pt x="2" y="122"/>
                    <a:pt x="6" y="133"/>
                  </a:cubicBezTo>
                  <a:cubicBezTo>
                    <a:pt x="8" y="139"/>
                    <a:pt x="11" y="145"/>
                    <a:pt x="15" y="151"/>
                  </a:cubicBezTo>
                  <a:cubicBezTo>
                    <a:pt x="23" y="164"/>
                    <a:pt x="35" y="175"/>
                    <a:pt x="49" y="183"/>
                  </a:cubicBezTo>
                  <a:cubicBezTo>
                    <a:pt x="62" y="191"/>
                    <a:pt x="77" y="195"/>
                    <a:pt x="94" y="196"/>
                  </a:cubicBezTo>
                  <a:cubicBezTo>
                    <a:pt x="95" y="196"/>
                    <a:pt x="96" y="196"/>
                    <a:pt x="97" y="196"/>
                  </a:cubicBezTo>
                  <a:cubicBezTo>
                    <a:pt x="151" y="196"/>
                    <a:pt x="195" y="152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6" y="123"/>
                    <a:pt x="177" y="145"/>
                    <a:pt x="160" y="161"/>
                  </a:cubicBezTo>
                  <a:cubicBezTo>
                    <a:pt x="144" y="177"/>
                    <a:pt x="122" y="187"/>
                    <a:pt x="97" y="187"/>
                  </a:cubicBezTo>
                  <a:cubicBezTo>
                    <a:pt x="73" y="187"/>
                    <a:pt x="50" y="177"/>
                    <a:pt x="34" y="161"/>
                  </a:cubicBezTo>
                  <a:cubicBezTo>
                    <a:pt x="18" y="145"/>
                    <a:pt x="8" y="123"/>
                    <a:pt x="8" y="98"/>
                  </a:cubicBezTo>
                  <a:cubicBezTo>
                    <a:pt x="8" y="74"/>
                    <a:pt x="18" y="51"/>
                    <a:pt x="34" y="35"/>
                  </a:cubicBezTo>
                  <a:cubicBezTo>
                    <a:pt x="50" y="19"/>
                    <a:pt x="73" y="9"/>
                    <a:pt x="97" y="9"/>
                  </a:cubicBezTo>
                  <a:cubicBezTo>
                    <a:pt x="122" y="9"/>
                    <a:pt x="144" y="19"/>
                    <a:pt x="160" y="35"/>
                  </a:cubicBezTo>
                  <a:cubicBezTo>
                    <a:pt x="177" y="51"/>
                    <a:pt x="186" y="74"/>
                    <a:pt x="186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81"/>
                    <a:pt x="191" y="65"/>
                    <a:pt x="183" y="52"/>
                  </a:cubicBezTo>
                  <a:cubicBezTo>
                    <a:pt x="180" y="45"/>
                    <a:pt x="175" y="39"/>
                    <a:pt x="171" y="34"/>
                  </a:cubicBezTo>
                  <a:cubicBezTo>
                    <a:pt x="158" y="19"/>
                    <a:pt x="140" y="8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ṣ1ïḓe">
              <a:extLst>
                <a:ext uri="{FF2B5EF4-FFF2-40B4-BE49-F238E27FC236}">
                  <a16:creationId xmlns:a16="http://schemas.microsoft.com/office/drawing/2014/main" id="{0BEB2DB6-5C61-471F-845F-AC1A5D3BEEF4}"/>
                </a:ext>
              </a:extLst>
            </p:cNvPr>
            <p:cNvSpPr/>
            <p:nvPr/>
          </p:nvSpPr>
          <p:spPr bwMode="auto">
            <a:xfrm>
              <a:off x="5715001" y="1804987"/>
              <a:ext cx="187325" cy="220663"/>
            </a:xfrm>
            <a:custGeom>
              <a:avLst/>
              <a:gdLst>
                <a:gd name="T0" fmla="*/ 45 w 57"/>
                <a:gd name="T1" fmla="*/ 18 h 67"/>
                <a:gd name="T2" fmla="*/ 33 w 57"/>
                <a:gd name="T3" fmla="*/ 13 h 67"/>
                <a:gd name="T4" fmla="*/ 14 w 57"/>
                <a:gd name="T5" fmla="*/ 33 h 67"/>
                <a:gd name="T6" fmla="*/ 32 w 57"/>
                <a:gd name="T7" fmla="*/ 54 h 67"/>
                <a:gd name="T8" fmla="*/ 46 w 57"/>
                <a:gd name="T9" fmla="*/ 47 h 67"/>
                <a:gd name="T10" fmla="*/ 57 w 57"/>
                <a:gd name="T11" fmla="*/ 56 h 67"/>
                <a:gd name="T12" fmla="*/ 34 w 57"/>
                <a:gd name="T13" fmla="*/ 67 h 67"/>
                <a:gd name="T14" fmla="*/ 0 w 57"/>
                <a:gd name="T15" fmla="*/ 33 h 67"/>
                <a:gd name="T16" fmla="*/ 34 w 57"/>
                <a:gd name="T17" fmla="*/ 0 h 67"/>
                <a:gd name="T18" fmla="*/ 56 w 57"/>
                <a:gd name="T19" fmla="*/ 9 h 67"/>
                <a:gd name="T20" fmla="*/ 45 w 57"/>
                <a:gd name="T21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67">
                  <a:moveTo>
                    <a:pt x="45" y="18"/>
                  </a:moveTo>
                  <a:cubicBezTo>
                    <a:pt x="42" y="15"/>
                    <a:pt x="38" y="13"/>
                    <a:pt x="33" y="13"/>
                  </a:cubicBezTo>
                  <a:cubicBezTo>
                    <a:pt x="22" y="13"/>
                    <a:pt x="14" y="21"/>
                    <a:pt x="14" y="33"/>
                  </a:cubicBezTo>
                  <a:cubicBezTo>
                    <a:pt x="14" y="45"/>
                    <a:pt x="22" y="54"/>
                    <a:pt x="32" y="54"/>
                  </a:cubicBezTo>
                  <a:cubicBezTo>
                    <a:pt x="38" y="54"/>
                    <a:pt x="43" y="51"/>
                    <a:pt x="46" y="4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2" y="63"/>
                    <a:pt x="43" y="67"/>
                    <a:pt x="34" y="67"/>
                  </a:cubicBezTo>
                  <a:cubicBezTo>
                    <a:pt x="14" y="67"/>
                    <a:pt x="0" y="54"/>
                    <a:pt x="0" y="33"/>
                  </a:cubicBezTo>
                  <a:cubicBezTo>
                    <a:pt x="0" y="13"/>
                    <a:pt x="14" y="0"/>
                    <a:pt x="34" y="0"/>
                  </a:cubicBezTo>
                  <a:cubicBezTo>
                    <a:pt x="41" y="0"/>
                    <a:pt x="50" y="2"/>
                    <a:pt x="56" y="9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Sľiḑê">
              <a:extLst>
                <a:ext uri="{FF2B5EF4-FFF2-40B4-BE49-F238E27FC236}">
                  <a16:creationId xmlns:a16="http://schemas.microsoft.com/office/drawing/2014/main" id="{41237F43-894D-46BA-AFD1-EF9E4C65607D}"/>
                </a:ext>
              </a:extLst>
            </p:cNvPr>
            <p:cNvSpPr/>
            <p:nvPr/>
          </p:nvSpPr>
          <p:spPr bwMode="auto">
            <a:xfrm>
              <a:off x="5926138" y="1847850"/>
              <a:ext cx="161925" cy="160338"/>
            </a:xfrm>
            <a:custGeom>
              <a:avLst/>
              <a:gdLst>
                <a:gd name="T0" fmla="*/ 0 w 102"/>
                <a:gd name="T1" fmla="*/ 39 h 101"/>
                <a:gd name="T2" fmla="*/ 39 w 102"/>
                <a:gd name="T3" fmla="*/ 39 h 101"/>
                <a:gd name="T4" fmla="*/ 39 w 102"/>
                <a:gd name="T5" fmla="*/ 0 h 101"/>
                <a:gd name="T6" fmla="*/ 62 w 102"/>
                <a:gd name="T7" fmla="*/ 0 h 101"/>
                <a:gd name="T8" fmla="*/ 62 w 102"/>
                <a:gd name="T9" fmla="*/ 39 h 101"/>
                <a:gd name="T10" fmla="*/ 102 w 102"/>
                <a:gd name="T11" fmla="*/ 39 h 101"/>
                <a:gd name="T12" fmla="*/ 102 w 102"/>
                <a:gd name="T13" fmla="*/ 62 h 101"/>
                <a:gd name="T14" fmla="*/ 62 w 102"/>
                <a:gd name="T15" fmla="*/ 62 h 101"/>
                <a:gd name="T16" fmla="*/ 62 w 102"/>
                <a:gd name="T17" fmla="*/ 101 h 101"/>
                <a:gd name="T18" fmla="*/ 39 w 102"/>
                <a:gd name="T19" fmla="*/ 101 h 101"/>
                <a:gd name="T20" fmla="*/ 39 w 102"/>
                <a:gd name="T21" fmla="*/ 62 h 101"/>
                <a:gd name="T22" fmla="*/ 0 w 102"/>
                <a:gd name="T23" fmla="*/ 62 h 101"/>
                <a:gd name="T24" fmla="*/ 0 w 102"/>
                <a:gd name="T25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1">
                  <a:moveTo>
                    <a:pt x="0" y="39"/>
                  </a:moveTo>
                  <a:lnTo>
                    <a:pt x="39" y="39"/>
                  </a:lnTo>
                  <a:lnTo>
                    <a:pt x="39" y="0"/>
                  </a:lnTo>
                  <a:lnTo>
                    <a:pt x="62" y="0"/>
                  </a:lnTo>
                  <a:lnTo>
                    <a:pt x="62" y="39"/>
                  </a:lnTo>
                  <a:lnTo>
                    <a:pt x="102" y="39"/>
                  </a:lnTo>
                  <a:lnTo>
                    <a:pt x="102" y="62"/>
                  </a:lnTo>
                  <a:lnTo>
                    <a:pt x="62" y="62"/>
                  </a:lnTo>
                  <a:lnTo>
                    <a:pt x="62" y="101"/>
                  </a:lnTo>
                  <a:lnTo>
                    <a:pt x="39" y="101"/>
                  </a:lnTo>
                  <a:lnTo>
                    <a:pt x="39" y="62"/>
                  </a:lnTo>
                  <a:lnTo>
                    <a:pt x="0" y="6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ļîḋé">
              <a:extLst>
                <a:ext uri="{FF2B5EF4-FFF2-40B4-BE49-F238E27FC236}">
                  <a16:creationId xmlns:a16="http://schemas.microsoft.com/office/drawing/2014/main" id="{AF6B5A48-5ED7-4036-BE9B-17DE43EA8413}"/>
                </a:ext>
              </a:extLst>
            </p:cNvPr>
            <p:cNvSpPr/>
            <p:nvPr/>
          </p:nvSpPr>
          <p:spPr bwMode="auto">
            <a:xfrm>
              <a:off x="6121401" y="1847850"/>
              <a:ext cx="165100" cy="160338"/>
            </a:xfrm>
            <a:custGeom>
              <a:avLst/>
              <a:gdLst>
                <a:gd name="T0" fmla="*/ 0 w 104"/>
                <a:gd name="T1" fmla="*/ 39 h 101"/>
                <a:gd name="T2" fmla="*/ 39 w 104"/>
                <a:gd name="T3" fmla="*/ 39 h 101"/>
                <a:gd name="T4" fmla="*/ 39 w 104"/>
                <a:gd name="T5" fmla="*/ 0 h 101"/>
                <a:gd name="T6" fmla="*/ 64 w 104"/>
                <a:gd name="T7" fmla="*/ 0 h 101"/>
                <a:gd name="T8" fmla="*/ 64 w 104"/>
                <a:gd name="T9" fmla="*/ 39 h 101"/>
                <a:gd name="T10" fmla="*/ 104 w 104"/>
                <a:gd name="T11" fmla="*/ 39 h 101"/>
                <a:gd name="T12" fmla="*/ 104 w 104"/>
                <a:gd name="T13" fmla="*/ 62 h 101"/>
                <a:gd name="T14" fmla="*/ 64 w 104"/>
                <a:gd name="T15" fmla="*/ 62 h 101"/>
                <a:gd name="T16" fmla="*/ 64 w 104"/>
                <a:gd name="T17" fmla="*/ 101 h 101"/>
                <a:gd name="T18" fmla="*/ 39 w 104"/>
                <a:gd name="T19" fmla="*/ 101 h 101"/>
                <a:gd name="T20" fmla="*/ 39 w 104"/>
                <a:gd name="T21" fmla="*/ 62 h 101"/>
                <a:gd name="T22" fmla="*/ 0 w 104"/>
                <a:gd name="T23" fmla="*/ 62 h 101"/>
                <a:gd name="T24" fmla="*/ 0 w 104"/>
                <a:gd name="T25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1">
                  <a:moveTo>
                    <a:pt x="0" y="39"/>
                  </a:moveTo>
                  <a:lnTo>
                    <a:pt x="39" y="3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104" y="39"/>
                  </a:lnTo>
                  <a:lnTo>
                    <a:pt x="104" y="62"/>
                  </a:lnTo>
                  <a:lnTo>
                    <a:pt x="64" y="62"/>
                  </a:lnTo>
                  <a:lnTo>
                    <a:pt x="64" y="101"/>
                  </a:lnTo>
                  <a:lnTo>
                    <a:pt x="39" y="101"/>
                  </a:lnTo>
                  <a:lnTo>
                    <a:pt x="39" y="62"/>
                  </a:lnTo>
                  <a:lnTo>
                    <a:pt x="0" y="6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lídé">
              <a:extLst>
                <a:ext uri="{FF2B5EF4-FFF2-40B4-BE49-F238E27FC236}">
                  <a16:creationId xmlns:a16="http://schemas.microsoft.com/office/drawing/2014/main" id="{AF5A36AF-C97D-40A0-ABDC-08727329EF25}"/>
                </a:ext>
              </a:extLst>
            </p:cNvPr>
            <p:cNvSpPr/>
            <p:nvPr/>
          </p:nvSpPr>
          <p:spPr bwMode="auto">
            <a:xfrm>
              <a:off x="4249738" y="3517900"/>
              <a:ext cx="646113" cy="642938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ḷïḍé">
              <a:extLst>
                <a:ext uri="{FF2B5EF4-FFF2-40B4-BE49-F238E27FC236}">
                  <a16:creationId xmlns:a16="http://schemas.microsoft.com/office/drawing/2014/main" id="{E3BF1FF8-291E-4514-9C34-EF13100F34D2}"/>
                </a:ext>
              </a:extLst>
            </p:cNvPr>
            <p:cNvSpPr/>
            <p:nvPr/>
          </p:nvSpPr>
          <p:spPr bwMode="auto">
            <a:xfrm>
              <a:off x="4173538" y="3452812"/>
              <a:ext cx="403225" cy="784225"/>
            </a:xfrm>
            <a:custGeom>
              <a:avLst/>
              <a:gdLst>
                <a:gd name="T0" fmla="*/ 54 w 122"/>
                <a:gd name="T1" fmla="*/ 17 h 238"/>
                <a:gd name="T2" fmla="*/ 0 w 122"/>
                <a:gd name="T3" fmla="*/ 118 h 238"/>
                <a:gd name="T4" fmla="*/ 72 w 122"/>
                <a:gd name="T5" fmla="*/ 228 h 238"/>
                <a:gd name="T6" fmla="*/ 121 w 122"/>
                <a:gd name="T7" fmla="*/ 238 h 238"/>
                <a:gd name="T8" fmla="*/ 122 w 122"/>
                <a:gd name="T9" fmla="*/ 237 h 238"/>
                <a:gd name="T10" fmla="*/ 121 w 122"/>
                <a:gd name="T11" fmla="*/ 236 h 238"/>
                <a:gd name="T12" fmla="*/ 73 w 122"/>
                <a:gd name="T13" fmla="*/ 226 h 238"/>
                <a:gd name="T14" fmla="*/ 2 w 122"/>
                <a:gd name="T15" fmla="*/ 118 h 238"/>
                <a:gd name="T16" fmla="*/ 54 w 122"/>
                <a:gd name="T17" fmla="*/ 20 h 238"/>
                <a:gd name="T18" fmla="*/ 54 w 122"/>
                <a:gd name="T19" fmla="*/ 17 h 238"/>
                <a:gd name="T20" fmla="*/ 74 w 122"/>
                <a:gd name="T21" fmla="*/ 6 h 238"/>
                <a:gd name="T22" fmla="*/ 57 w 122"/>
                <a:gd name="T23" fmla="*/ 16 h 238"/>
                <a:gd name="T24" fmla="*/ 57 w 122"/>
                <a:gd name="T25" fmla="*/ 18 h 238"/>
                <a:gd name="T26" fmla="*/ 74 w 122"/>
                <a:gd name="T27" fmla="*/ 9 h 238"/>
                <a:gd name="T28" fmla="*/ 74 w 122"/>
                <a:gd name="T29" fmla="*/ 6 h 238"/>
                <a:gd name="T30" fmla="*/ 92 w 122"/>
                <a:gd name="T31" fmla="*/ 0 h 238"/>
                <a:gd name="T32" fmla="*/ 92 w 122"/>
                <a:gd name="T33" fmla="*/ 0 h 238"/>
                <a:gd name="T34" fmla="*/ 76 w 122"/>
                <a:gd name="T35" fmla="*/ 5 h 238"/>
                <a:gd name="T36" fmla="*/ 76 w 122"/>
                <a:gd name="T37" fmla="*/ 8 h 238"/>
                <a:gd name="T38" fmla="*/ 92 w 122"/>
                <a:gd name="T39" fmla="*/ 2 h 238"/>
                <a:gd name="T40" fmla="*/ 93 w 122"/>
                <a:gd name="T41" fmla="*/ 1 h 238"/>
                <a:gd name="T42" fmla="*/ 92 w 122"/>
                <a:gd name="T4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238">
                  <a:moveTo>
                    <a:pt x="54" y="17"/>
                  </a:moveTo>
                  <a:cubicBezTo>
                    <a:pt x="22" y="39"/>
                    <a:pt x="0" y="76"/>
                    <a:pt x="0" y="118"/>
                  </a:cubicBezTo>
                  <a:cubicBezTo>
                    <a:pt x="0" y="167"/>
                    <a:pt x="30" y="209"/>
                    <a:pt x="72" y="228"/>
                  </a:cubicBezTo>
                  <a:cubicBezTo>
                    <a:pt x="87" y="235"/>
                    <a:pt x="104" y="238"/>
                    <a:pt x="121" y="238"/>
                  </a:cubicBezTo>
                  <a:cubicBezTo>
                    <a:pt x="122" y="238"/>
                    <a:pt x="122" y="238"/>
                    <a:pt x="122" y="237"/>
                  </a:cubicBezTo>
                  <a:cubicBezTo>
                    <a:pt x="122" y="237"/>
                    <a:pt x="122" y="236"/>
                    <a:pt x="121" y="236"/>
                  </a:cubicBezTo>
                  <a:cubicBezTo>
                    <a:pt x="104" y="236"/>
                    <a:pt x="88" y="233"/>
                    <a:pt x="73" y="226"/>
                  </a:cubicBezTo>
                  <a:cubicBezTo>
                    <a:pt x="31" y="208"/>
                    <a:pt x="2" y="166"/>
                    <a:pt x="2" y="118"/>
                  </a:cubicBezTo>
                  <a:cubicBezTo>
                    <a:pt x="2" y="77"/>
                    <a:pt x="23" y="41"/>
                    <a:pt x="54" y="20"/>
                  </a:cubicBezTo>
                  <a:cubicBezTo>
                    <a:pt x="54" y="17"/>
                    <a:pt x="54" y="17"/>
                    <a:pt x="54" y="17"/>
                  </a:cubicBezTo>
                  <a:moveTo>
                    <a:pt x="74" y="6"/>
                  </a:moveTo>
                  <a:cubicBezTo>
                    <a:pt x="68" y="9"/>
                    <a:pt x="62" y="12"/>
                    <a:pt x="57" y="16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4"/>
                    <a:pt x="68" y="11"/>
                    <a:pt x="74" y="9"/>
                  </a:cubicBezTo>
                  <a:cubicBezTo>
                    <a:pt x="74" y="6"/>
                    <a:pt x="74" y="6"/>
                    <a:pt x="74" y="6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7" y="2"/>
                    <a:pt x="81" y="3"/>
                    <a:pt x="76" y="5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82" y="6"/>
                    <a:pt x="87" y="4"/>
                    <a:pt x="92" y="2"/>
                  </a:cubicBezTo>
                  <a:cubicBezTo>
                    <a:pt x="93" y="2"/>
                    <a:pt x="93" y="2"/>
                    <a:pt x="93" y="1"/>
                  </a:cubicBezTo>
                  <a:cubicBezTo>
                    <a:pt x="93" y="1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śḷiḋè">
              <a:extLst>
                <a:ext uri="{FF2B5EF4-FFF2-40B4-BE49-F238E27FC236}">
                  <a16:creationId xmlns:a16="http://schemas.microsoft.com/office/drawing/2014/main" id="{9082A166-36A6-4A27-9D2B-13219A74B88D}"/>
                </a:ext>
              </a:extLst>
            </p:cNvPr>
            <p:cNvSpPr/>
            <p:nvPr/>
          </p:nvSpPr>
          <p:spPr bwMode="auto">
            <a:xfrm>
              <a:off x="4418013" y="3468687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1 h 4"/>
                <a:gd name="T4" fmla="*/ 0 w 2"/>
                <a:gd name="T5" fmla="*/ 4 h 4"/>
                <a:gd name="T6" fmla="*/ 2 w 2"/>
                <a:gd name="T7" fmla="*/ 3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şḻîďè">
              <a:extLst>
                <a:ext uri="{FF2B5EF4-FFF2-40B4-BE49-F238E27FC236}">
                  <a16:creationId xmlns:a16="http://schemas.microsoft.com/office/drawing/2014/main" id="{58215CB4-0FAC-4C99-AFB4-768A1CE5F804}"/>
                </a:ext>
              </a:extLst>
            </p:cNvPr>
            <p:cNvSpPr/>
            <p:nvPr/>
          </p:nvSpPr>
          <p:spPr bwMode="auto">
            <a:xfrm>
              <a:off x="4351338" y="3505200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2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3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ṥḻîḍè">
              <a:extLst>
                <a:ext uri="{FF2B5EF4-FFF2-40B4-BE49-F238E27FC236}">
                  <a16:creationId xmlns:a16="http://schemas.microsoft.com/office/drawing/2014/main" id="{A2FAE35F-6347-4920-8F9F-2C8E2DF3A92B}"/>
                </a:ext>
              </a:extLst>
            </p:cNvPr>
            <p:cNvSpPr/>
            <p:nvPr/>
          </p:nvSpPr>
          <p:spPr bwMode="auto">
            <a:xfrm>
              <a:off x="4203701" y="3502025"/>
              <a:ext cx="741363" cy="708025"/>
            </a:xfrm>
            <a:custGeom>
              <a:avLst/>
              <a:gdLst>
                <a:gd name="T0" fmla="*/ 222 w 225"/>
                <a:gd name="T1" fmla="*/ 80 h 215"/>
                <a:gd name="T2" fmla="*/ 220 w 225"/>
                <a:gd name="T3" fmla="*/ 80 h 215"/>
                <a:gd name="T4" fmla="*/ 223 w 225"/>
                <a:gd name="T5" fmla="*/ 103 h 215"/>
                <a:gd name="T6" fmla="*/ 190 w 225"/>
                <a:gd name="T7" fmla="*/ 181 h 215"/>
                <a:gd name="T8" fmla="*/ 112 w 225"/>
                <a:gd name="T9" fmla="*/ 213 h 215"/>
                <a:gd name="T10" fmla="*/ 34 w 225"/>
                <a:gd name="T11" fmla="*/ 181 h 215"/>
                <a:gd name="T12" fmla="*/ 2 w 225"/>
                <a:gd name="T13" fmla="*/ 103 h 215"/>
                <a:gd name="T14" fmla="*/ 1 w 225"/>
                <a:gd name="T15" fmla="*/ 102 h 215"/>
                <a:gd name="T16" fmla="*/ 0 w 225"/>
                <a:gd name="T17" fmla="*/ 103 h 215"/>
                <a:gd name="T18" fmla="*/ 112 w 225"/>
                <a:gd name="T19" fmla="*/ 215 h 215"/>
                <a:gd name="T20" fmla="*/ 225 w 225"/>
                <a:gd name="T21" fmla="*/ 103 h 215"/>
                <a:gd name="T22" fmla="*/ 222 w 225"/>
                <a:gd name="T23" fmla="*/ 80 h 215"/>
                <a:gd name="T24" fmla="*/ 159 w 225"/>
                <a:gd name="T25" fmla="*/ 0 h 215"/>
                <a:gd name="T26" fmla="*/ 153 w 225"/>
                <a:gd name="T27" fmla="*/ 0 h 215"/>
                <a:gd name="T28" fmla="*/ 190 w 225"/>
                <a:gd name="T29" fmla="*/ 25 h 215"/>
                <a:gd name="T30" fmla="*/ 220 w 225"/>
                <a:gd name="T31" fmla="*/ 78 h 215"/>
                <a:gd name="T32" fmla="*/ 222 w 225"/>
                <a:gd name="T33" fmla="*/ 78 h 215"/>
                <a:gd name="T34" fmla="*/ 159 w 225"/>
                <a:gd name="T3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" h="215">
                  <a:moveTo>
                    <a:pt x="222" y="80"/>
                  </a:moveTo>
                  <a:cubicBezTo>
                    <a:pt x="220" y="80"/>
                    <a:pt x="220" y="80"/>
                    <a:pt x="220" y="80"/>
                  </a:cubicBezTo>
                  <a:cubicBezTo>
                    <a:pt x="222" y="87"/>
                    <a:pt x="223" y="95"/>
                    <a:pt x="223" y="103"/>
                  </a:cubicBezTo>
                  <a:cubicBezTo>
                    <a:pt x="223" y="133"/>
                    <a:pt x="210" y="161"/>
                    <a:pt x="190" y="181"/>
                  </a:cubicBezTo>
                  <a:cubicBezTo>
                    <a:pt x="170" y="201"/>
                    <a:pt x="143" y="213"/>
                    <a:pt x="112" y="213"/>
                  </a:cubicBezTo>
                  <a:cubicBezTo>
                    <a:pt x="82" y="213"/>
                    <a:pt x="54" y="201"/>
                    <a:pt x="34" y="181"/>
                  </a:cubicBezTo>
                  <a:cubicBezTo>
                    <a:pt x="14" y="161"/>
                    <a:pt x="2" y="133"/>
                    <a:pt x="2" y="103"/>
                  </a:cubicBezTo>
                  <a:cubicBezTo>
                    <a:pt x="2" y="102"/>
                    <a:pt x="1" y="102"/>
                    <a:pt x="1" y="102"/>
                  </a:cubicBezTo>
                  <a:cubicBezTo>
                    <a:pt x="0" y="102"/>
                    <a:pt x="0" y="102"/>
                    <a:pt x="0" y="103"/>
                  </a:cubicBezTo>
                  <a:cubicBezTo>
                    <a:pt x="0" y="165"/>
                    <a:pt x="50" y="215"/>
                    <a:pt x="112" y="215"/>
                  </a:cubicBezTo>
                  <a:cubicBezTo>
                    <a:pt x="174" y="215"/>
                    <a:pt x="225" y="165"/>
                    <a:pt x="225" y="103"/>
                  </a:cubicBezTo>
                  <a:cubicBezTo>
                    <a:pt x="225" y="95"/>
                    <a:pt x="224" y="87"/>
                    <a:pt x="222" y="80"/>
                  </a:cubicBezTo>
                  <a:moveTo>
                    <a:pt x="159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67" y="6"/>
                    <a:pt x="180" y="14"/>
                    <a:pt x="190" y="25"/>
                  </a:cubicBezTo>
                  <a:cubicBezTo>
                    <a:pt x="205" y="39"/>
                    <a:pt x="215" y="57"/>
                    <a:pt x="220" y="78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14" y="43"/>
                    <a:pt x="190" y="15"/>
                    <a:pt x="159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ṩ1iḋê">
              <a:extLst>
                <a:ext uri="{FF2B5EF4-FFF2-40B4-BE49-F238E27FC236}">
                  <a16:creationId xmlns:a16="http://schemas.microsoft.com/office/drawing/2014/main" id="{BBFA45C2-F65D-4042-9B8D-A427C907CEA1}"/>
                </a:ext>
              </a:extLst>
            </p:cNvPr>
            <p:cNvSpPr/>
            <p:nvPr/>
          </p:nvSpPr>
          <p:spPr bwMode="auto">
            <a:xfrm>
              <a:off x="4568826" y="3468687"/>
              <a:ext cx="158750" cy="33338"/>
            </a:xfrm>
            <a:custGeom>
              <a:avLst/>
              <a:gdLst>
                <a:gd name="T0" fmla="*/ 1 w 48"/>
                <a:gd name="T1" fmla="*/ 0 h 10"/>
                <a:gd name="T2" fmla="*/ 0 w 48"/>
                <a:gd name="T3" fmla="*/ 1 h 10"/>
                <a:gd name="T4" fmla="*/ 1 w 48"/>
                <a:gd name="T5" fmla="*/ 2 h 10"/>
                <a:gd name="T6" fmla="*/ 42 w 48"/>
                <a:gd name="T7" fmla="*/ 10 h 10"/>
                <a:gd name="T8" fmla="*/ 48 w 48"/>
                <a:gd name="T9" fmla="*/ 10 h 10"/>
                <a:gd name="T10" fmla="*/ 1 w 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6" y="2"/>
                    <a:pt x="30" y="5"/>
                    <a:pt x="42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3" y="4"/>
                    <a:pt x="18" y="0"/>
                    <a:pt x="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sļídé">
              <a:extLst>
                <a:ext uri="{FF2B5EF4-FFF2-40B4-BE49-F238E27FC236}">
                  <a16:creationId xmlns:a16="http://schemas.microsoft.com/office/drawing/2014/main" id="{5C92798C-7551-4FC4-B7A7-32B13F47C24A}"/>
                </a:ext>
              </a:extLst>
            </p:cNvPr>
            <p:cNvSpPr/>
            <p:nvPr/>
          </p:nvSpPr>
          <p:spPr bwMode="auto">
            <a:xfrm>
              <a:off x="4929188" y="3759200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ṧļïḑè">
              <a:extLst>
                <a:ext uri="{FF2B5EF4-FFF2-40B4-BE49-F238E27FC236}">
                  <a16:creationId xmlns:a16="http://schemas.microsoft.com/office/drawing/2014/main" id="{03890934-667B-4BDE-A904-13996B1CC0B4}"/>
                </a:ext>
              </a:extLst>
            </p:cNvPr>
            <p:cNvSpPr/>
            <p:nvPr/>
          </p:nvSpPr>
          <p:spPr bwMode="auto">
            <a:xfrm>
              <a:off x="4222751" y="3492500"/>
              <a:ext cx="700088" cy="698500"/>
            </a:xfrm>
            <a:custGeom>
              <a:avLst/>
              <a:gdLst>
                <a:gd name="T0" fmla="*/ 210 w 212"/>
                <a:gd name="T1" fmla="*/ 83 h 212"/>
                <a:gd name="T2" fmla="*/ 201 w 212"/>
                <a:gd name="T3" fmla="*/ 83 h 212"/>
                <a:gd name="T4" fmla="*/ 204 w 212"/>
                <a:gd name="T5" fmla="*/ 106 h 212"/>
                <a:gd name="T6" fmla="*/ 204 w 212"/>
                <a:gd name="T7" fmla="*/ 106 h 212"/>
                <a:gd name="T8" fmla="*/ 212 w 212"/>
                <a:gd name="T9" fmla="*/ 106 h 212"/>
                <a:gd name="T10" fmla="*/ 212 w 212"/>
                <a:gd name="T11" fmla="*/ 106 h 212"/>
                <a:gd name="T12" fmla="*/ 210 w 212"/>
                <a:gd name="T13" fmla="*/ 83 h 212"/>
                <a:gd name="T14" fmla="*/ 39 w 212"/>
                <a:gd name="T15" fmla="*/ 23 h 212"/>
                <a:gd name="T16" fmla="*/ 0 w 212"/>
                <a:gd name="T17" fmla="*/ 106 h 212"/>
                <a:gd name="T18" fmla="*/ 106 w 212"/>
                <a:gd name="T19" fmla="*/ 212 h 212"/>
                <a:gd name="T20" fmla="*/ 212 w 212"/>
                <a:gd name="T21" fmla="*/ 106 h 212"/>
                <a:gd name="T22" fmla="*/ 204 w 212"/>
                <a:gd name="T23" fmla="*/ 106 h 212"/>
                <a:gd name="T24" fmla="*/ 204 w 212"/>
                <a:gd name="T25" fmla="*/ 106 h 212"/>
                <a:gd name="T26" fmla="*/ 106 w 212"/>
                <a:gd name="T27" fmla="*/ 203 h 212"/>
                <a:gd name="T28" fmla="*/ 8 w 212"/>
                <a:gd name="T29" fmla="*/ 106 h 212"/>
                <a:gd name="T30" fmla="*/ 39 w 212"/>
                <a:gd name="T31" fmla="*/ 34 h 212"/>
                <a:gd name="T32" fmla="*/ 39 w 212"/>
                <a:gd name="T33" fmla="*/ 23 h 212"/>
                <a:gd name="T34" fmla="*/ 59 w 212"/>
                <a:gd name="T35" fmla="*/ 10 h 212"/>
                <a:gd name="T36" fmla="*/ 42 w 212"/>
                <a:gd name="T37" fmla="*/ 21 h 212"/>
                <a:gd name="T38" fmla="*/ 42 w 212"/>
                <a:gd name="T39" fmla="*/ 32 h 212"/>
                <a:gd name="T40" fmla="*/ 59 w 212"/>
                <a:gd name="T41" fmla="*/ 20 h 212"/>
                <a:gd name="T42" fmla="*/ 59 w 212"/>
                <a:gd name="T43" fmla="*/ 10 h 212"/>
                <a:gd name="T44" fmla="*/ 93 w 212"/>
                <a:gd name="T45" fmla="*/ 0 h 212"/>
                <a:gd name="T46" fmla="*/ 61 w 212"/>
                <a:gd name="T47" fmla="*/ 9 h 212"/>
                <a:gd name="T48" fmla="*/ 61 w 212"/>
                <a:gd name="T49" fmla="*/ 19 h 212"/>
                <a:gd name="T50" fmla="*/ 106 w 212"/>
                <a:gd name="T51" fmla="*/ 8 h 212"/>
                <a:gd name="T52" fmla="*/ 201 w 212"/>
                <a:gd name="T53" fmla="*/ 81 h 212"/>
                <a:gd name="T54" fmla="*/ 209 w 212"/>
                <a:gd name="T55" fmla="*/ 81 h 212"/>
                <a:gd name="T56" fmla="*/ 134 w 212"/>
                <a:gd name="T57" fmla="*/ 3 h 212"/>
                <a:gd name="T58" fmla="*/ 100 w 212"/>
                <a:gd name="T59" fmla="*/ 3 h 212"/>
                <a:gd name="T60" fmla="*/ 93 w 212"/>
                <a:gd name="T6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212">
                  <a:moveTo>
                    <a:pt x="210" y="83"/>
                  </a:moveTo>
                  <a:cubicBezTo>
                    <a:pt x="201" y="83"/>
                    <a:pt x="201" y="83"/>
                    <a:pt x="201" y="83"/>
                  </a:cubicBezTo>
                  <a:cubicBezTo>
                    <a:pt x="203" y="90"/>
                    <a:pt x="204" y="98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98"/>
                    <a:pt x="211" y="90"/>
                    <a:pt x="210" y="83"/>
                  </a:cubicBezTo>
                  <a:moveTo>
                    <a:pt x="39" y="23"/>
                  </a:moveTo>
                  <a:cubicBezTo>
                    <a:pt x="15" y="43"/>
                    <a:pt x="0" y="72"/>
                    <a:pt x="0" y="106"/>
                  </a:cubicBezTo>
                  <a:cubicBezTo>
                    <a:pt x="0" y="164"/>
                    <a:pt x="47" y="212"/>
                    <a:pt x="106" y="212"/>
                  </a:cubicBezTo>
                  <a:cubicBezTo>
                    <a:pt x="165" y="212"/>
                    <a:pt x="212" y="164"/>
                    <a:pt x="212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3"/>
                    <a:pt x="106" y="203"/>
                  </a:cubicBezTo>
                  <a:cubicBezTo>
                    <a:pt x="52" y="203"/>
                    <a:pt x="8" y="160"/>
                    <a:pt x="8" y="106"/>
                  </a:cubicBezTo>
                  <a:cubicBezTo>
                    <a:pt x="8" y="78"/>
                    <a:pt x="20" y="52"/>
                    <a:pt x="39" y="34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59" y="10"/>
                  </a:moveTo>
                  <a:cubicBezTo>
                    <a:pt x="53" y="13"/>
                    <a:pt x="47" y="17"/>
                    <a:pt x="42" y="2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3" y="23"/>
                    <a:pt x="59" y="20"/>
                  </a:cubicBezTo>
                  <a:cubicBezTo>
                    <a:pt x="59" y="10"/>
                    <a:pt x="59" y="10"/>
                    <a:pt x="59" y="10"/>
                  </a:cubicBezTo>
                  <a:moveTo>
                    <a:pt x="93" y="0"/>
                  </a:moveTo>
                  <a:cubicBezTo>
                    <a:pt x="82" y="2"/>
                    <a:pt x="71" y="5"/>
                    <a:pt x="61" y="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75" y="12"/>
                    <a:pt x="90" y="8"/>
                    <a:pt x="106" y="8"/>
                  </a:cubicBezTo>
                  <a:cubicBezTo>
                    <a:pt x="152" y="8"/>
                    <a:pt x="190" y="39"/>
                    <a:pt x="201" y="81"/>
                  </a:cubicBezTo>
                  <a:cubicBezTo>
                    <a:pt x="209" y="81"/>
                    <a:pt x="209" y="81"/>
                    <a:pt x="209" y="81"/>
                  </a:cubicBezTo>
                  <a:cubicBezTo>
                    <a:pt x="200" y="43"/>
                    <a:pt x="171" y="13"/>
                    <a:pt x="134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7" y="3"/>
                    <a:pt x="95" y="2"/>
                    <a:pt x="93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ḻíḋè">
              <a:extLst>
                <a:ext uri="{FF2B5EF4-FFF2-40B4-BE49-F238E27FC236}">
                  <a16:creationId xmlns:a16="http://schemas.microsoft.com/office/drawing/2014/main" id="{C47B94DD-B3EB-4918-B90E-BCE3EB70448E}"/>
                </a:ext>
              </a:extLst>
            </p:cNvPr>
            <p:cNvSpPr/>
            <p:nvPr/>
          </p:nvSpPr>
          <p:spPr bwMode="auto">
            <a:xfrm>
              <a:off x="4530726" y="3492500"/>
              <a:ext cx="134938" cy="9525"/>
            </a:xfrm>
            <a:custGeom>
              <a:avLst/>
              <a:gdLst>
                <a:gd name="T0" fmla="*/ 13 w 41"/>
                <a:gd name="T1" fmla="*/ 0 h 3"/>
                <a:gd name="T2" fmla="*/ 0 w 41"/>
                <a:gd name="T3" fmla="*/ 0 h 3"/>
                <a:gd name="T4" fmla="*/ 7 w 41"/>
                <a:gd name="T5" fmla="*/ 3 h 3"/>
                <a:gd name="T6" fmla="*/ 41 w 41"/>
                <a:gd name="T7" fmla="*/ 3 h 3"/>
                <a:gd name="T8" fmla="*/ 13 w 4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2" y="2"/>
                    <a:pt x="4" y="3"/>
                    <a:pt x="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2" y="1"/>
                    <a:pt x="23" y="0"/>
                    <a:pt x="1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ḷïḍè">
              <a:extLst>
                <a:ext uri="{FF2B5EF4-FFF2-40B4-BE49-F238E27FC236}">
                  <a16:creationId xmlns:a16="http://schemas.microsoft.com/office/drawing/2014/main" id="{9CF9B3A4-CA34-45E6-B73B-A0DA61301AC7}"/>
                </a:ext>
              </a:extLst>
            </p:cNvPr>
            <p:cNvSpPr/>
            <p:nvPr/>
          </p:nvSpPr>
          <p:spPr bwMode="auto">
            <a:xfrm>
              <a:off x="4418013" y="3521075"/>
              <a:ext cx="498475" cy="244475"/>
            </a:xfrm>
            <a:custGeom>
              <a:avLst/>
              <a:gdLst>
                <a:gd name="T0" fmla="*/ 150 w 151"/>
                <a:gd name="T1" fmla="*/ 72 h 74"/>
                <a:gd name="T2" fmla="*/ 142 w 151"/>
                <a:gd name="T3" fmla="*/ 72 h 74"/>
                <a:gd name="T4" fmla="*/ 142 w 151"/>
                <a:gd name="T5" fmla="*/ 74 h 74"/>
                <a:gd name="T6" fmla="*/ 151 w 151"/>
                <a:gd name="T7" fmla="*/ 74 h 74"/>
                <a:gd name="T8" fmla="*/ 150 w 151"/>
                <a:gd name="T9" fmla="*/ 72 h 74"/>
                <a:gd name="T10" fmla="*/ 2 w 151"/>
                <a:gd name="T11" fmla="*/ 0 h 74"/>
                <a:gd name="T12" fmla="*/ 0 w 151"/>
                <a:gd name="T13" fmla="*/ 1 h 74"/>
                <a:gd name="T14" fmla="*/ 0 w 151"/>
                <a:gd name="T15" fmla="*/ 11 h 74"/>
                <a:gd name="T16" fmla="*/ 2 w 151"/>
                <a:gd name="T17" fmla="*/ 10 h 74"/>
                <a:gd name="T18" fmla="*/ 2 w 151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74">
                  <a:moveTo>
                    <a:pt x="150" y="72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51" y="74"/>
                    <a:pt x="151" y="73"/>
                    <a:pt x="150" y="72"/>
                  </a:cubicBezTo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ļíḍê">
              <a:extLst>
                <a:ext uri="{FF2B5EF4-FFF2-40B4-BE49-F238E27FC236}">
                  <a16:creationId xmlns:a16="http://schemas.microsoft.com/office/drawing/2014/main" id="{33458FA4-6FB8-4F4D-9E0B-8008D316394C}"/>
                </a:ext>
              </a:extLst>
            </p:cNvPr>
            <p:cNvSpPr/>
            <p:nvPr/>
          </p:nvSpPr>
          <p:spPr bwMode="auto">
            <a:xfrm>
              <a:off x="4351338" y="3560762"/>
              <a:ext cx="11113" cy="42863"/>
            </a:xfrm>
            <a:custGeom>
              <a:avLst/>
              <a:gdLst>
                <a:gd name="T0" fmla="*/ 3 w 3"/>
                <a:gd name="T1" fmla="*/ 0 h 13"/>
                <a:gd name="T2" fmla="*/ 0 w 3"/>
                <a:gd name="T3" fmla="*/ 2 h 13"/>
                <a:gd name="T4" fmla="*/ 0 w 3"/>
                <a:gd name="T5" fmla="*/ 13 h 13"/>
                <a:gd name="T6" fmla="*/ 3 w 3"/>
                <a:gd name="T7" fmla="*/ 11 h 13"/>
                <a:gd name="T8" fmla="*/ 3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0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2"/>
                    <a:pt x="3" y="1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ś1ïḍe">
              <a:extLst>
                <a:ext uri="{FF2B5EF4-FFF2-40B4-BE49-F238E27FC236}">
                  <a16:creationId xmlns:a16="http://schemas.microsoft.com/office/drawing/2014/main" id="{596791D4-4DDB-455D-A737-5608EA110931}"/>
                </a:ext>
              </a:extLst>
            </p:cNvPr>
            <p:cNvSpPr/>
            <p:nvPr/>
          </p:nvSpPr>
          <p:spPr bwMode="auto">
            <a:xfrm>
              <a:off x="4249738" y="3517900"/>
              <a:ext cx="646113" cy="642938"/>
            </a:xfrm>
            <a:custGeom>
              <a:avLst/>
              <a:gdLst>
                <a:gd name="T0" fmla="*/ 98 w 196"/>
                <a:gd name="T1" fmla="*/ 0 h 195"/>
                <a:gd name="T2" fmla="*/ 53 w 196"/>
                <a:gd name="T3" fmla="*/ 11 h 195"/>
                <a:gd name="T4" fmla="*/ 51 w 196"/>
                <a:gd name="T5" fmla="*/ 12 h 195"/>
                <a:gd name="T6" fmla="*/ 34 w 196"/>
                <a:gd name="T7" fmla="*/ 24 h 195"/>
                <a:gd name="T8" fmla="*/ 31 w 196"/>
                <a:gd name="T9" fmla="*/ 26 h 195"/>
                <a:gd name="T10" fmla="*/ 0 w 196"/>
                <a:gd name="T11" fmla="*/ 98 h 195"/>
                <a:gd name="T12" fmla="*/ 98 w 196"/>
                <a:gd name="T13" fmla="*/ 195 h 195"/>
                <a:gd name="T14" fmla="*/ 196 w 196"/>
                <a:gd name="T15" fmla="*/ 98 h 195"/>
                <a:gd name="T16" fmla="*/ 196 w 196"/>
                <a:gd name="T17" fmla="*/ 98 h 195"/>
                <a:gd name="T18" fmla="*/ 187 w 196"/>
                <a:gd name="T19" fmla="*/ 98 h 195"/>
                <a:gd name="T20" fmla="*/ 161 w 196"/>
                <a:gd name="T21" fmla="*/ 161 h 195"/>
                <a:gd name="T22" fmla="*/ 98 w 196"/>
                <a:gd name="T23" fmla="*/ 187 h 195"/>
                <a:gd name="T24" fmla="*/ 35 w 196"/>
                <a:gd name="T25" fmla="*/ 161 h 195"/>
                <a:gd name="T26" fmla="*/ 9 w 196"/>
                <a:gd name="T27" fmla="*/ 98 h 195"/>
                <a:gd name="T28" fmla="*/ 35 w 196"/>
                <a:gd name="T29" fmla="*/ 35 h 195"/>
                <a:gd name="T30" fmla="*/ 98 w 196"/>
                <a:gd name="T31" fmla="*/ 8 h 195"/>
                <a:gd name="T32" fmla="*/ 161 w 196"/>
                <a:gd name="T33" fmla="*/ 35 h 195"/>
                <a:gd name="T34" fmla="*/ 187 w 196"/>
                <a:gd name="T35" fmla="*/ 98 h 195"/>
                <a:gd name="T36" fmla="*/ 196 w 196"/>
                <a:gd name="T37" fmla="*/ 98 h 195"/>
                <a:gd name="T38" fmla="*/ 193 w 196"/>
                <a:gd name="T39" fmla="*/ 75 h 195"/>
                <a:gd name="T40" fmla="*/ 193 w 196"/>
                <a:gd name="T41" fmla="*/ 73 h 195"/>
                <a:gd name="T42" fmla="*/ 98 w 196"/>
                <a:gd name="T4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5">
                  <a:moveTo>
                    <a:pt x="98" y="0"/>
                  </a:moveTo>
                  <a:cubicBezTo>
                    <a:pt x="82" y="0"/>
                    <a:pt x="67" y="4"/>
                    <a:pt x="53" y="11"/>
                  </a:cubicBezTo>
                  <a:cubicBezTo>
                    <a:pt x="53" y="11"/>
                    <a:pt x="52" y="12"/>
                    <a:pt x="51" y="12"/>
                  </a:cubicBezTo>
                  <a:cubicBezTo>
                    <a:pt x="45" y="15"/>
                    <a:pt x="39" y="20"/>
                    <a:pt x="34" y="24"/>
                  </a:cubicBezTo>
                  <a:cubicBezTo>
                    <a:pt x="33" y="25"/>
                    <a:pt x="32" y="26"/>
                    <a:pt x="31" y="26"/>
                  </a:cubicBezTo>
                  <a:cubicBezTo>
                    <a:pt x="12" y="44"/>
                    <a:pt x="0" y="70"/>
                    <a:pt x="0" y="98"/>
                  </a:cubicBezTo>
                  <a:cubicBezTo>
                    <a:pt x="0" y="152"/>
                    <a:pt x="44" y="195"/>
                    <a:pt x="98" y="195"/>
                  </a:cubicBezTo>
                  <a:cubicBezTo>
                    <a:pt x="152" y="195"/>
                    <a:pt x="196" y="15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2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2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8"/>
                    <a:pt x="73" y="8"/>
                    <a:pt x="98" y="8"/>
                  </a:cubicBezTo>
                  <a:cubicBezTo>
                    <a:pt x="123" y="8"/>
                    <a:pt x="145" y="18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90"/>
                    <a:pt x="195" y="82"/>
                    <a:pt x="193" y="75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82" y="31"/>
                    <a:pt x="144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Sḻiḋe">
              <a:extLst>
                <a:ext uri="{FF2B5EF4-FFF2-40B4-BE49-F238E27FC236}">
                  <a16:creationId xmlns:a16="http://schemas.microsoft.com/office/drawing/2014/main" id="{E4F1797B-B6F0-4F21-AACA-E63B266770F0}"/>
                </a:ext>
              </a:extLst>
            </p:cNvPr>
            <p:cNvSpPr/>
            <p:nvPr/>
          </p:nvSpPr>
          <p:spPr bwMode="auto">
            <a:xfrm>
              <a:off x="4351338" y="3762375"/>
              <a:ext cx="131763" cy="174625"/>
            </a:xfrm>
            <a:custGeom>
              <a:avLst/>
              <a:gdLst>
                <a:gd name="T0" fmla="*/ 0 w 40"/>
                <a:gd name="T1" fmla="*/ 0 h 53"/>
                <a:gd name="T2" fmla="*/ 20 w 40"/>
                <a:gd name="T3" fmla="*/ 0 h 53"/>
                <a:gd name="T4" fmla="*/ 40 w 40"/>
                <a:gd name="T5" fmla="*/ 16 h 53"/>
                <a:gd name="T6" fmla="*/ 20 w 40"/>
                <a:gd name="T7" fmla="*/ 32 h 53"/>
                <a:gd name="T8" fmla="*/ 12 w 40"/>
                <a:gd name="T9" fmla="*/ 32 h 53"/>
                <a:gd name="T10" fmla="*/ 12 w 40"/>
                <a:gd name="T11" fmla="*/ 53 h 53"/>
                <a:gd name="T12" fmla="*/ 0 w 40"/>
                <a:gd name="T13" fmla="*/ 53 h 53"/>
                <a:gd name="T14" fmla="*/ 0 w 40"/>
                <a:gd name="T15" fmla="*/ 0 h 53"/>
                <a:gd name="T16" fmla="*/ 12 w 40"/>
                <a:gd name="T17" fmla="*/ 22 h 53"/>
                <a:gd name="T18" fmla="*/ 19 w 40"/>
                <a:gd name="T19" fmla="*/ 22 h 53"/>
                <a:gd name="T20" fmla="*/ 28 w 40"/>
                <a:gd name="T21" fmla="*/ 16 h 53"/>
                <a:gd name="T22" fmla="*/ 18 w 40"/>
                <a:gd name="T23" fmla="*/ 10 h 53"/>
                <a:gd name="T24" fmla="*/ 12 w 40"/>
                <a:gd name="T25" fmla="*/ 10 h 53"/>
                <a:gd name="T26" fmla="*/ 12 w 40"/>
                <a:gd name="T27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16"/>
                  </a:cubicBezTo>
                  <a:cubicBezTo>
                    <a:pt x="40" y="28"/>
                    <a:pt x="31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0"/>
                  </a:lnTo>
                  <a:close/>
                  <a:moveTo>
                    <a:pt x="12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4" y="22"/>
                    <a:pt x="28" y="21"/>
                    <a:pt x="28" y="16"/>
                  </a:cubicBezTo>
                  <a:cubicBezTo>
                    <a:pt x="28" y="10"/>
                    <a:pt x="22" y="10"/>
                    <a:pt x="18" y="10"/>
                  </a:cubicBezTo>
                  <a:cubicBezTo>
                    <a:pt x="12" y="10"/>
                    <a:pt x="12" y="10"/>
                    <a:pt x="12" y="10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sḻîḍè">
              <a:extLst>
                <a:ext uri="{FF2B5EF4-FFF2-40B4-BE49-F238E27FC236}">
                  <a16:creationId xmlns:a16="http://schemas.microsoft.com/office/drawing/2014/main" id="{AFBA0068-3672-4949-A2AA-1F3E989CC4EE}"/>
                </a:ext>
              </a:extLst>
            </p:cNvPr>
            <p:cNvSpPr/>
            <p:nvPr/>
          </p:nvSpPr>
          <p:spPr bwMode="auto">
            <a:xfrm>
              <a:off x="4506913" y="3762375"/>
              <a:ext cx="155575" cy="174625"/>
            </a:xfrm>
            <a:custGeom>
              <a:avLst/>
              <a:gdLst>
                <a:gd name="T0" fmla="*/ 0 w 98"/>
                <a:gd name="T1" fmla="*/ 0 h 110"/>
                <a:gd name="T2" fmla="*/ 25 w 98"/>
                <a:gd name="T3" fmla="*/ 0 h 110"/>
                <a:gd name="T4" fmla="*/ 25 w 98"/>
                <a:gd name="T5" fmla="*/ 41 h 110"/>
                <a:gd name="T6" fmla="*/ 73 w 98"/>
                <a:gd name="T7" fmla="*/ 41 h 110"/>
                <a:gd name="T8" fmla="*/ 73 w 98"/>
                <a:gd name="T9" fmla="*/ 0 h 110"/>
                <a:gd name="T10" fmla="*/ 98 w 98"/>
                <a:gd name="T11" fmla="*/ 0 h 110"/>
                <a:gd name="T12" fmla="*/ 98 w 98"/>
                <a:gd name="T13" fmla="*/ 110 h 110"/>
                <a:gd name="T14" fmla="*/ 73 w 98"/>
                <a:gd name="T15" fmla="*/ 110 h 110"/>
                <a:gd name="T16" fmla="*/ 73 w 98"/>
                <a:gd name="T17" fmla="*/ 62 h 110"/>
                <a:gd name="T18" fmla="*/ 25 w 98"/>
                <a:gd name="T19" fmla="*/ 62 h 110"/>
                <a:gd name="T20" fmla="*/ 25 w 98"/>
                <a:gd name="T21" fmla="*/ 110 h 110"/>
                <a:gd name="T22" fmla="*/ 0 w 98"/>
                <a:gd name="T23" fmla="*/ 110 h 110"/>
                <a:gd name="T24" fmla="*/ 0 w 98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0">
                  <a:moveTo>
                    <a:pt x="0" y="0"/>
                  </a:moveTo>
                  <a:lnTo>
                    <a:pt x="25" y="0"/>
                  </a:lnTo>
                  <a:lnTo>
                    <a:pt x="25" y="41"/>
                  </a:lnTo>
                  <a:lnTo>
                    <a:pt x="73" y="41"/>
                  </a:lnTo>
                  <a:lnTo>
                    <a:pt x="73" y="0"/>
                  </a:lnTo>
                  <a:lnTo>
                    <a:pt x="98" y="0"/>
                  </a:lnTo>
                  <a:lnTo>
                    <a:pt x="98" y="110"/>
                  </a:lnTo>
                  <a:lnTo>
                    <a:pt x="73" y="110"/>
                  </a:lnTo>
                  <a:lnTo>
                    <a:pt x="73" y="62"/>
                  </a:lnTo>
                  <a:lnTo>
                    <a:pt x="25" y="62"/>
                  </a:lnTo>
                  <a:lnTo>
                    <a:pt x="2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$lïḋé">
              <a:extLst>
                <a:ext uri="{FF2B5EF4-FFF2-40B4-BE49-F238E27FC236}">
                  <a16:creationId xmlns:a16="http://schemas.microsoft.com/office/drawing/2014/main" id="{DDA7B13A-E886-49B1-BE7F-494D4945CFF2}"/>
                </a:ext>
              </a:extLst>
            </p:cNvPr>
            <p:cNvSpPr/>
            <p:nvPr/>
          </p:nvSpPr>
          <p:spPr bwMode="auto">
            <a:xfrm>
              <a:off x="4699001" y="3762375"/>
              <a:ext cx="131763" cy="174625"/>
            </a:xfrm>
            <a:custGeom>
              <a:avLst/>
              <a:gdLst>
                <a:gd name="T0" fmla="*/ 0 w 40"/>
                <a:gd name="T1" fmla="*/ 0 h 53"/>
                <a:gd name="T2" fmla="*/ 20 w 40"/>
                <a:gd name="T3" fmla="*/ 0 h 53"/>
                <a:gd name="T4" fmla="*/ 40 w 40"/>
                <a:gd name="T5" fmla="*/ 16 h 53"/>
                <a:gd name="T6" fmla="*/ 20 w 40"/>
                <a:gd name="T7" fmla="*/ 32 h 53"/>
                <a:gd name="T8" fmla="*/ 11 w 40"/>
                <a:gd name="T9" fmla="*/ 32 h 53"/>
                <a:gd name="T10" fmla="*/ 11 w 40"/>
                <a:gd name="T11" fmla="*/ 53 h 53"/>
                <a:gd name="T12" fmla="*/ 0 w 40"/>
                <a:gd name="T13" fmla="*/ 53 h 53"/>
                <a:gd name="T14" fmla="*/ 0 w 40"/>
                <a:gd name="T15" fmla="*/ 0 h 53"/>
                <a:gd name="T16" fmla="*/ 11 w 40"/>
                <a:gd name="T17" fmla="*/ 22 h 53"/>
                <a:gd name="T18" fmla="*/ 19 w 40"/>
                <a:gd name="T19" fmla="*/ 22 h 53"/>
                <a:gd name="T20" fmla="*/ 28 w 40"/>
                <a:gd name="T21" fmla="*/ 16 h 53"/>
                <a:gd name="T22" fmla="*/ 18 w 40"/>
                <a:gd name="T23" fmla="*/ 10 h 53"/>
                <a:gd name="T24" fmla="*/ 11 w 40"/>
                <a:gd name="T25" fmla="*/ 10 h 53"/>
                <a:gd name="T26" fmla="*/ 11 w 40"/>
                <a:gd name="T27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16"/>
                  </a:cubicBezTo>
                  <a:cubicBezTo>
                    <a:pt x="40" y="28"/>
                    <a:pt x="31" y="32"/>
                    <a:pt x="20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0"/>
                  </a:lnTo>
                  <a:close/>
                  <a:moveTo>
                    <a:pt x="11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3" y="22"/>
                    <a:pt x="28" y="21"/>
                    <a:pt x="28" y="16"/>
                  </a:cubicBezTo>
                  <a:cubicBezTo>
                    <a:pt x="28" y="10"/>
                    <a:pt x="22" y="10"/>
                    <a:pt x="18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ŝļiḍê">
              <a:extLst>
                <a:ext uri="{FF2B5EF4-FFF2-40B4-BE49-F238E27FC236}">
                  <a16:creationId xmlns:a16="http://schemas.microsoft.com/office/drawing/2014/main" id="{1247F91A-496E-497D-9850-56577E90680D}"/>
                </a:ext>
              </a:extLst>
            </p:cNvPr>
            <p:cNvSpPr/>
            <p:nvPr/>
          </p:nvSpPr>
          <p:spPr bwMode="auto">
            <a:xfrm>
              <a:off x="7104063" y="3517900"/>
              <a:ext cx="642938" cy="642938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Sľîḋè">
              <a:extLst>
                <a:ext uri="{FF2B5EF4-FFF2-40B4-BE49-F238E27FC236}">
                  <a16:creationId xmlns:a16="http://schemas.microsoft.com/office/drawing/2014/main" id="{FC61AE1F-D0CB-48D5-83CC-D7C59946B668}"/>
                </a:ext>
              </a:extLst>
            </p:cNvPr>
            <p:cNvSpPr/>
            <p:nvPr/>
          </p:nvSpPr>
          <p:spPr bwMode="auto">
            <a:xfrm>
              <a:off x="7027863" y="3452812"/>
              <a:ext cx="400050" cy="784225"/>
            </a:xfrm>
            <a:custGeom>
              <a:avLst/>
              <a:gdLst>
                <a:gd name="T0" fmla="*/ 2 w 121"/>
                <a:gd name="T1" fmla="*/ 117 h 238"/>
                <a:gd name="T2" fmla="*/ 0 w 121"/>
                <a:gd name="T3" fmla="*/ 117 h 238"/>
                <a:gd name="T4" fmla="*/ 0 w 121"/>
                <a:gd name="T5" fmla="*/ 118 h 238"/>
                <a:gd name="T6" fmla="*/ 71 w 121"/>
                <a:gd name="T7" fmla="*/ 228 h 238"/>
                <a:gd name="T8" fmla="*/ 120 w 121"/>
                <a:gd name="T9" fmla="*/ 238 h 238"/>
                <a:gd name="T10" fmla="*/ 121 w 121"/>
                <a:gd name="T11" fmla="*/ 237 h 238"/>
                <a:gd name="T12" fmla="*/ 120 w 121"/>
                <a:gd name="T13" fmla="*/ 236 h 238"/>
                <a:gd name="T14" fmla="*/ 72 w 121"/>
                <a:gd name="T15" fmla="*/ 226 h 238"/>
                <a:gd name="T16" fmla="*/ 2 w 121"/>
                <a:gd name="T17" fmla="*/ 118 h 238"/>
                <a:gd name="T18" fmla="*/ 2 w 121"/>
                <a:gd name="T19" fmla="*/ 117 h 238"/>
                <a:gd name="T20" fmla="*/ 4 w 121"/>
                <a:gd name="T21" fmla="*/ 95 h 238"/>
                <a:gd name="T22" fmla="*/ 2 w 121"/>
                <a:gd name="T23" fmla="*/ 95 h 238"/>
                <a:gd name="T24" fmla="*/ 0 w 121"/>
                <a:gd name="T25" fmla="*/ 114 h 238"/>
                <a:gd name="T26" fmla="*/ 2 w 121"/>
                <a:gd name="T27" fmla="*/ 114 h 238"/>
                <a:gd name="T28" fmla="*/ 4 w 121"/>
                <a:gd name="T29" fmla="*/ 95 h 238"/>
                <a:gd name="T30" fmla="*/ 92 w 121"/>
                <a:gd name="T31" fmla="*/ 0 h 238"/>
                <a:gd name="T32" fmla="*/ 91 w 121"/>
                <a:gd name="T33" fmla="*/ 0 h 238"/>
                <a:gd name="T34" fmla="*/ 2 w 121"/>
                <a:gd name="T35" fmla="*/ 93 h 238"/>
                <a:gd name="T36" fmla="*/ 4 w 121"/>
                <a:gd name="T37" fmla="*/ 93 h 238"/>
                <a:gd name="T38" fmla="*/ 92 w 121"/>
                <a:gd name="T39" fmla="*/ 2 h 238"/>
                <a:gd name="T40" fmla="*/ 93 w 121"/>
                <a:gd name="T41" fmla="*/ 1 h 238"/>
                <a:gd name="T42" fmla="*/ 92 w 121"/>
                <a:gd name="T4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238">
                  <a:moveTo>
                    <a:pt x="2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67"/>
                    <a:pt x="29" y="209"/>
                    <a:pt x="71" y="228"/>
                  </a:cubicBezTo>
                  <a:cubicBezTo>
                    <a:pt x="86" y="235"/>
                    <a:pt x="103" y="238"/>
                    <a:pt x="120" y="238"/>
                  </a:cubicBezTo>
                  <a:cubicBezTo>
                    <a:pt x="121" y="238"/>
                    <a:pt x="121" y="238"/>
                    <a:pt x="121" y="237"/>
                  </a:cubicBezTo>
                  <a:cubicBezTo>
                    <a:pt x="121" y="237"/>
                    <a:pt x="121" y="236"/>
                    <a:pt x="120" y="236"/>
                  </a:cubicBezTo>
                  <a:cubicBezTo>
                    <a:pt x="103" y="236"/>
                    <a:pt x="87" y="233"/>
                    <a:pt x="72" y="226"/>
                  </a:cubicBezTo>
                  <a:cubicBezTo>
                    <a:pt x="31" y="208"/>
                    <a:pt x="2" y="166"/>
                    <a:pt x="2" y="118"/>
                  </a:cubicBezTo>
                  <a:cubicBezTo>
                    <a:pt x="2" y="117"/>
                    <a:pt x="2" y="117"/>
                    <a:pt x="2" y="117"/>
                  </a:cubicBezTo>
                  <a:moveTo>
                    <a:pt x="4" y="95"/>
                  </a:moveTo>
                  <a:cubicBezTo>
                    <a:pt x="2" y="95"/>
                    <a:pt x="2" y="95"/>
                    <a:pt x="2" y="95"/>
                  </a:cubicBezTo>
                  <a:cubicBezTo>
                    <a:pt x="1" y="101"/>
                    <a:pt x="0" y="108"/>
                    <a:pt x="0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08"/>
                    <a:pt x="3" y="101"/>
                    <a:pt x="4" y="95"/>
                  </a:cubicBezTo>
                  <a:moveTo>
                    <a:pt x="92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46" y="11"/>
                    <a:pt x="12" y="48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4" y="49"/>
                    <a:pt x="48" y="13"/>
                    <a:pt x="92" y="2"/>
                  </a:cubicBezTo>
                  <a:cubicBezTo>
                    <a:pt x="92" y="2"/>
                    <a:pt x="93" y="2"/>
                    <a:pt x="93" y="1"/>
                  </a:cubicBezTo>
                  <a:cubicBezTo>
                    <a:pt x="92" y="1"/>
                    <a:pt x="92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śļîḓe">
              <a:extLst>
                <a:ext uri="{FF2B5EF4-FFF2-40B4-BE49-F238E27FC236}">
                  <a16:creationId xmlns:a16="http://schemas.microsoft.com/office/drawing/2014/main" id="{A213B8A9-1FFB-49E6-B6D4-0F4A6F78B3FE}"/>
                </a:ext>
              </a:extLst>
            </p:cNvPr>
            <p:cNvSpPr/>
            <p:nvPr/>
          </p:nvSpPr>
          <p:spPr bwMode="auto">
            <a:xfrm>
              <a:off x="7034213" y="3759200"/>
              <a:ext cx="7938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ŝľîdè">
              <a:extLst>
                <a:ext uri="{FF2B5EF4-FFF2-40B4-BE49-F238E27FC236}">
                  <a16:creationId xmlns:a16="http://schemas.microsoft.com/office/drawing/2014/main" id="{312BBD15-FBD4-43AE-990B-D1054CC88E60}"/>
                </a:ext>
              </a:extLst>
            </p:cNvPr>
            <p:cNvSpPr/>
            <p:nvPr/>
          </p:nvSpPr>
          <p:spPr bwMode="auto">
            <a:xfrm>
              <a:off x="7027863" y="3827462"/>
              <a:ext cx="6350" cy="1111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śḷiḓe">
              <a:extLst>
                <a:ext uri="{FF2B5EF4-FFF2-40B4-BE49-F238E27FC236}">
                  <a16:creationId xmlns:a16="http://schemas.microsoft.com/office/drawing/2014/main" id="{CDBDD950-7523-4820-B0F8-FDFBCF4D6D46}"/>
                </a:ext>
              </a:extLst>
            </p:cNvPr>
            <p:cNvSpPr/>
            <p:nvPr/>
          </p:nvSpPr>
          <p:spPr bwMode="auto">
            <a:xfrm>
              <a:off x="7054851" y="3468687"/>
              <a:ext cx="742950" cy="741363"/>
            </a:xfrm>
            <a:custGeom>
              <a:avLst/>
              <a:gdLst>
                <a:gd name="T0" fmla="*/ 171 w 225"/>
                <a:gd name="T1" fmla="*/ 17 h 225"/>
                <a:gd name="T2" fmla="*/ 171 w 225"/>
                <a:gd name="T3" fmla="*/ 19 h 225"/>
                <a:gd name="T4" fmla="*/ 191 w 225"/>
                <a:gd name="T5" fmla="*/ 35 h 225"/>
                <a:gd name="T6" fmla="*/ 223 w 225"/>
                <a:gd name="T7" fmla="*/ 113 h 225"/>
                <a:gd name="T8" fmla="*/ 191 w 225"/>
                <a:gd name="T9" fmla="*/ 191 h 225"/>
                <a:gd name="T10" fmla="*/ 112 w 225"/>
                <a:gd name="T11" fmla="*/ 223 h 225"/>
                <a:gd name="T12" fmla="*/ 34 w 225"/>
                <a:gd name="T13" fmla="*/ 191 h 225"/>
                <a:gd name="T14" fmla="*/ 2 w 225"/>
                <a:gd name="T15" fmla="*/ 113 h 225"/>
                <a:gd name="T16" fmla="*/ 1 w 225"/>
                <a:gd name="T17" fmla="*/ 112 h 225"/>
                <a:gd name="T18" fmla="*/ 0 w 225"/>
                <a:gd name="T19" fmla="*/ 113 h 225"/>
                <a:gd name="T20" fmla="*/ 112 w 225"/>
                <a:gd name="T21" fmla="*/ 225 h 225"/>
                <a:gd name="T22" fmla="*/ 225 w 225"/>
                <a:gd name="T23" fmla="*/ 113 h 225"/>
                <a:gd name="T24" fmla="*/ 171 w 225"/>
                <a:gd name="T25" fmla="*/ 17 h 225"/>
                <a:gd name="T26" fmla="*/ 151 w 225"/>
                <a:gd name="T27" fmla="*/ 7 h 225"/>
                <a:gd name="T28" fmla="*/ 151 w 225"/>
                <a:gd name="T29" fmla="*/ 9 h 225"/>
                <a:gd name="T30" fmla="*/ 169 w 225"/>
                <a:gd name="T31" fmla="*/ 18 h 225"/>
                <a:gd name="T32" fmla="*/ 169 w 225"/>
                <a:gd name="T33" fmla="*/ 15 h 225"/>
                <a:gd name="T34" fmla="*/ 151 w 225"/>
                <a:gd name="T35" fmla="*/ 7 h 225"/>
                <a:gd name="T36" fmla="*/ 112 w 225"/>
                <a:gd name="T37" fmla="*/ 0 h 225"/>
                <a:gd name="T38" fmla="*/ 111 w 225"/>
                <a:gd name="T39" fmla="*/ 1 h 225"/>
                <a:gd name="T40" fmla="*/ 112 w 225"/>
                <a:gd name="T41" fmla="*/ 2 h 225"/>
                <a:gd name="T42" fmla="*/ 149 w 225"/>
                <a:gd name="T43" fmla="*/ 8 h 225"/>
                <a:gd name="T44" fmla="*/ 149 w 225"/>
                <a:gd name="T45" fmla="*/ 6 h 225"/>
                <a:gd name="T46" fmla="*/ 112 w 225"/>
                <a:gd name="T4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225">
                  <a:moveTo>
                    <a:pt x="171" y="17"/>
                  </a:moveTo>
                  <a:cubicBezTo>
                    <a:pt x="171" y="19"/>
                    <a:pt x="171" y="19"/>
                    <a:pt x="171" y="19"/>
                  </a:cubicBezTo>
                  <a:cubicBezTo>
                    <a:pt x="178" y="23"/>
                    <a:pt x="185" y="29"/>
                    <a:pt x="191" y="35"/>
                  </a:cubicBezTo>
                  <a:cubicBezTo>
                    <a:pt x="211" y="55"/>
                    <a:pt x="223" y="82"/>
                    <a:pt x="223" y="113"/>
                  </a:cubicBezTo>
                  <a:cubicBezTo>
                    <a:pt x="223" y="143"/>
                    <a:pt x="211" y="171"/>
                    <a:pt x="191" y="191"/>
                  </a:cubicBezTo>
                  <a:cubicBezTo>
                    <a:pt x="171" y="211"/>
                    <a:pt x="143" y="223"/>
                    <a:pt x="112" y="223"/>
                  </a:cubicBezTo>
                  <a:cubicBezTo>
                    <a:pt x="82" y="223"/>
                    <a:pt x="54" y="211"/>
                    <a:pt x="34" y="191"/>
                  </a:cubicBezTo>
                  <a:cubicBezTo>
                    <a:pt x="14" y="171"/>
                    <a:pt x="2" y="143"/>
                    <a:pt x="2" y="113"/>
                  </a:cubicBezTo>
                  <a:cubicBezTo>
                    <a:pt x="2" y="112"/>
                    <a:pt x="1" y="112"/>
                    <a:pt x="1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75"/>
                    <a:pt x="50" y="225"/>
                    <a:pt x="112" y="225"/>
                  </a:cubicBezTo>
                  <a:cubicBezTo>
                    <a:pt x="175" y="225"/>
                    <a:pt x="225" y="175"/>
                    <a:pt x="225" y="113"/>
                  </a:cubicBezTo>
                  <a:cubicBezTo>
                    <a:pt x="225" y="72"/>
                    <a:pt x="203" y="36"/>
                    <a:pt x="171" y="17"/>
                  </a:cubicBezTo>
                  <a:moveTo>
                    <a:pt x="151" y="7"/>
                  </a:moveTo>
                  <a:cubicBezTo>
                    <a:pt x="151" y="9"/>
                    <a:pt x="151" y="9"/>
                    <a:pt x="151" y="9"/>
                  </a:cubicBezTo>
                  <a:cubicBezTo>
                    <a:pt x="157" y="11"/>
                    <a:pt x="163" y="14"/>
                    <a:pt x="169" y="18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63" y="12"/>
                    <a:pt x="157" y="9"/>
                    <a:pt x="151" y="7"/>
                  </a:cubicBezTo>
                  <a:moveTo>
                    <a:pt x="112" y="0"/>
                  </a:moveTo>
                  <a:cubicBezTo>
                    <a:pt x="112" y="0"/>
                    <a:pt x="111" y="1"/>
                    <a:pt x="111" y="1"/>
                  </a:cubicBezTo>
                  <a:cubicBezTo>
                    <a:pt x="111" y="2"/>
                    <a:pt x="112" y="2"/>
                    <a:pt x="112" y="2"/>
                  </a:cubicBezTo>
                  <a:cubicBezTo>
                    <a:pt x="125" y="2"/>
                    <a:pt x="137" y="4"/>
                    <a:pt x="149" y="8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37" y="2"/>
                    <a:pt x="125" y="0"/>
                    <a:pt x="112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ḻíḓê">
              <a:extLst>
                <a:ext uri="{FF2B5EF4-FFF2-40B4-BE49-F238E27FC236}">
                  <a16:creationId xmlns:a16="http://schemas.microsoft.com/office/drawing/2014/main" id="{9AD35EF0-41B5-4B6E-841B-D94EE3DE2304}"/>
                </a:ext>
              </a:extLst>
            </p:cNvPr>
            <p:cNvSpPr/>
            <p:nvPr/>
          </p:nvSpPr>
          <p:spPr bwMode="auto">
            <a:xfrm>
              <a:off x="7546976" y="3487737"/>
              <a:ext cx="6350" cy="1111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2 w 2"/>
                <a:gd name="T5" fmla="*/ 3 h 3"/>
                <a:gd name="T6" fmla="*/ 2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ṥļïďe">
              <a:extLst>
                <a:ext uri="{FF2B5EF4-FFF2-40B4-BE49-F238E27FC236}">
                  <a16:creationId xmlns:a16="http://schemas.microsoft.com/office/drawing/2014/main" id="{0230200A-73B0-4C81-84BC-FAB5A9ED8166}"/>
                </a:ext>
              </a:extLst>
            </p:cNvPr>
            <p:cNvSpPr/>
            <p:nvPr/>
          </p:nvSpPr>
          <p:spPr bwMode="auto">
            <a:xfrm>
              <a:off x="7612063" y="3517900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3 h 4"/>
                <a:gd name="T4" fmla="*/ 2 w 2"/>
                <a:gd name="T5" fmla="*/ 4 h 4"/>
                <a:gd name="T6" fmla="*/ 2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ḻíḍe">
              <a:extLst>
                <a:ext uri="{FF2B5EF4-FFF2-40B4-BE49-F238E27FC236}">
                  <a16:creationId xmlns:a16="http://schemas.microsoft.com/office/drawing/2014/main" id="{B3B726BC-C6F9-487E-825A-E9ACDE7C3A0C}"/>
                </a:ext>
              </a:extLst>
            </p:cNvPr>
            <p:cNvSpPr/>
            <p:nvPr/>
          </p:nvSpPr>
          <p:spPr bwMode="auto">
            <a:xfrm>
              <a:off x="7073901" y="3492500"/>
              <a:ext cx="703263" cy="698500"/>
            </a:xfrm>
            <a:custGeom>
              <a:avLst/>
              <a:gdLst>
                <a:gd name="T0" fmla="*/ 9 w 213"/>
                <a:gd name="T1" fmla="*/ 105 h 212"/>
                <a:gd name="T2" fmla="*/ 0 w 213"/>
                <a:gd name="T3" fmla="*/ 105 h 212"/>
                <a:gd name="T4" fmla="*/ 0 w 213"/>
                <a:gd name="T5" fmla="*/ 106 h 212"/>
                <a:gd name="T6" fmla="*/ 106 w 213"/>
                <a:gd name="T7" fmla="*/ 212 h 212"/>
                <a:gd name="T8" fmla="*/ 213 w 213"/>
                <a:gd name="T9" fmla="*/ 106 h 212"/>
                <a:gd name="T10" fmla="*/ 204 w 213"/>
                <a:gd name="T11" fmla="*/ 106 h 212"/>
                <a:gd name="T12" fmla="*/ 204 w 213"/>
                <a:gd name="T13" fmla="*/ 106 h 212"/>
                <a:gd name="T14" fmla="*/ 106 w 213"/>
                <a:gd name="T15" fmla="*/ 203 h 212"/>
                <a:gd name="T16" fmla="*/ 9 w 213"/>
                <a:gd name="T17" fmla="*/ 106 h 212"/>
                <a:gd name="T18" fmla="*/ 9 w 213"/>
                <a:gd name="T19" fmla="*/ 105 h 212"/>
                <a:gd name="T20" fmla="*/ 11 w 213"/>
                <a:gd name="T21" fmla="*/ 83 h 212"/>
                <a:gd name="T22" fmla="*/ 3 w 213"/>
                <a:gd name="T23" fmla="*/ 83 h 212"/>
                <a:gd name="T24" fmla="*/ 0 w 213"/>
                <a:gd name="T25" fmla="*/ 102 h 212"/>
                <a:gd name="T26" fmla="*/ 9 w 213"/>
                <a:gd name="T27" fmla="*/ 102 h 212"/>
                <a:gd name="T28" fmla="*/ 11 w 213"/>
                <a:gd name="T29" fmla="*/ 83 h 212"/>
                <a:gd name="T30" fmla="*/ 165 w 213"/>
                <a:gd name="T31" fmla="*/ 17 h 212"/>
                <a:gd name="T32" fmla="*/ 165 w 213"/>
                <a:gd name="T33" fmla="*/ 27 h 212"/>
                <a:gd name="T34" fmla="*/ 204 w 213"/>
                <a:gd name="T35" fmla="*/ 106 h 212"/>
                <a:gd name="T36" fmla="*/ 204 w 213"/>
                <a:gd name="T37" fmla="*/ 106 h 212"/>
                <a:gd name="T38" fmla="*/ 213 w 213"/>
                <a:gd name="T39" fmla="*/ 106 h 212"/>
                <a:gd name="T40" fmla="*/ 213 w 213"/>
                <a:gd name="T41" fmla="*/ 106 h 212"/>
                <a:gd name="T42" fmla="*/ 165 w 213"/>
                <a:gd name="T43" fmla="*/ 17 h 212"/>
                <a:gd name="T44" fmla="*/ 145 w 213"/>
                <a:gd name="T45" fmla="*/ 7 h 212"/>
                <a:gd name="T46" fmla="*/ 145 w 213"/>
                <a:gd name="T47" fmla="*/ 16 h 212"/>
                <a:gd name="T48" fmla="*/ 163 w 213"/>
                <a:gd name="T49" fmla="*/ 26 h 212"/>
                <a:gd name="T50" fmla="*/ 163 w 213"/>
                <a:gd name="T51" fmla="*/ 16 h 212"/>
                <a:gd name="T52" fmla="*/ 145 w 213"/>
                <a:gd name="T53" fmla="*/ 7 h 212"/>
                <a:gd name="T54" fmla="*/ 106 w 213"/>
                <a:gd name="T55" fmla="*/ 0 h 212"/>
                <a:gd name="T56" fmla="*/ 3 w 213"/>
                <a:gd name="T57" fmla="*/ 81 h 212"/>
                <a:gd name="T58" fmla="*/ 12 w 213"/>
                <a:gd name="T59" fmla="*/ 81 h 212"/>
                <a:gd name="T60" fmla="*/ 106 w 213"/>
                <a:gd name="T61" fmla="*/ 8 h 212"/>
                <a:gd name="T62" fmla="*/ 143 w 213"/>
                <a:gd name="T63" fmla="*/ 15 h 212"/>
                <a:gd name="T64" fmla="*/ 143 w 213"/>
                <a:gd name="T65" fmla="*/ 6 h 212"/>
                <a:gd name="T66" fmla="*/ 106 w 213"/>
                <a:gd name="T6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" h="212">
                  <a:moveTo>
                    <a:pt x="9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64"/>
                    <a:pt x="48" y="212"/>
                    <a:pt x="106" y="212"/>
                  </a:cubicBezTo>
                  <a:cubicBezTo>
                    <a:pt x="165" y="212"/>
                    <a:pt x="213" y="164"/>
                    <a:pt x="213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3"/>
                    <a:pt x="106" y="203"/>
                  </a:cubicBezTo>
                  <a:cubicBezTo>
                    <a:pt x="52" y="203"/>
                    <a:pt x="9" y="160"/>
                    <a:pt x="9" y="106"/>
                  </a:cubicBezTo>
                  <a:cubicBezTo>
                    <a:pt x="9" y="105"/>
                    <a:pt x="9" y="105"/>
                    <a:pt x="9" y="105"/>
                  </a:cubicBezTo>
                  <a:moveTo>
                    <a:pt x="11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1" y="89"/>
                    <a:pt x="1" y="96"/>
                    <a:pt x="0" y="102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9" y="96"/>
                    <a:pt x="10" y="89"/>
                    <a:pt x="11" y="83"/>
                  </a:cubicBezTo>
                  <a:moveTo>
                    <a:pt x="165" y="17"/>
                  </a:moveTo>
                  <a:cubicBezTo>
                    <a:pt x="165" y="27"/>
                    <a:pt x="165" y="27"/>
                    <a:pt x="165" y="27"/>
                  </a:cubicBezTo>
                  <a:cubicBezTo>
                    <a:pt x="189" y="45"/>
                    <a:pt x="204" y="74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69"/>
                    <a:pt x="194" y="36"/>
                    <a:pt x="165" y="17"/>
                  </a:cubicBezTo>
                  <a:moveTo>
                    <a:pt x="145" y="7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51" y="19"/>
                    <a:pt x="157" y="22"/>
                    <a:pt x="163" y="26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57" y="12"/>
                    <a:pt x="151" y="9"/>
                    <a:pt x="145" y="7"/>
                  </a:cubicBezTo>
                  <a:moveTo>
                    <a:pt x="106" y="0"/>
                  </a:moveTo>
                  <a:cubicBezTo>
                    <a:pt x="56" y="0"/>
                    <a:pt x="14" y="34"/>
                    <a:pt x="3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23" y="39"/>
                    <a:pt x="61" y="8"/>
                    <a:pt x="106" y="8"/>
                  </a:cubicBezTo>
                  <a:cubicBezTo>
                    <a:pt x="119" y="8"/>
                    <a:pt x="132" y="10"/>
                    <a:pt x="143" y="15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31" y="2"/>
                    <a:pt x="119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ṧľiḋé">
              <a:extLst>
                <a:ext uri="{FF2B5EF4-FFF2-40B4-BE49-F238E27FC236}">
                  <a16:creationId xmlns:a16="http://schemas.microsoft.com/office/drawing/2014/main" id="{6F2C1C43-650E-4965-9241-9AADFE1A4953}"/>
                </a:ext>
              </a:extLst>
            </p:cNvPr>
            <p:cNvSpPr/>
            <p:nvPr/>
          </p:nvSpPr>
          <p:spPr bwMode="auto">
            <a:xfrm>
              <a:off x="7085013" y="3511550"/>
              <a:ext cx="468313" cy="254000"/>
            </a:xfrm>
            <a:custGeom>
              <a:avLst/>
              <a:gdLst>
                <a:gd name="T0" fmla="*/ 9 w 142"/>
                <a:gd name="T1" fmla="*/ 75 h 77"/>
                <a:gd name="T2" fmla="*/ 0 w 142"/>
                <a:gd name="T3" fmla="*/ 75 h 77"/>
                <a:gd name="T4" fmla="*/ 0 w 142"/>
                <a:gd name="T5" fmla="*/ 77 h 77"/>
                <a:gd name="T6" fmla="*/ 8 w 142"/>
                <a:gd name="T7" fmla="*/ 77 h 77"/>
                <a:gd name="T8" fmla="*/ 9 w 142"/>
                <a:gd name="T9" fmla="*/ 75 h 77"/>
                <a:gd name="T10" fmla="*/ 140 w 142"/>
                <a:gd name="T11" fmla="*/ 0 h 77"/>
                <a:gd name="T12" fmla="*/ 140 w 142"/>
                <a:gd name="T13" fmla="*/ 9 h 77"/>
                <a:gd name="T14" fmla="*/ 142 w 142"/>
                <a:gd name="T15" fmla="*/ 10 h 77"/>
                <a:gd name="T16" fmla="*/ 142 w 142"/>
                <a:gd name="T17" fmla="*/ 1 h 77"/>
                <a:gd name="T18" fmla="*/ 140 w 142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77">
                  <a:moveTo>
                    <a:pt x="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9" y="76"/>
                    <a:pt x="9" y="75"/>
                  </a:cubicBezTo>
                  <a:moveTo>
                    <a:pt x="140" y="0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1" y="9"/>
                    <a:pt x="141" y="10"/>
                    <a:pt x="142" y="10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1" y="0"/>
                    <a:pt x="141" y="0"/>
                    <a:pt x="14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ļíḑe">
              <a:extLst>
                <a:ext uri="{FF2B5EF4-FFF2-40B4-BE49-F238E27FC236}">
                  <a16:creationId xmlns:a16="http://schemas.microsoft.com/office/drawing/2014/main" id="{591E47E1-B713-4297-8C40-B46A1305ACE1}"/>
                </a:ext>
              </a:extLst>
            </p:cNvPr>
            <p:cNvSpPr/>
            <p:nvPr/>
          </p:nvSpPr>
          <p:spPr bwMode="auto">
            <a:xfrm>
              <a:off x="7073901" y="3544887"/>
              <a:ext cx="544513" cy="293688"/>
            </a:xfrm>
            <a:custGeom>
              <a:avLst/>
              <a:gdLst>
                <a:gd name="T0" fmla="*/ 9 w 165"/>
                <a:gd name="T1" fmla="*/ 86 h 89"/>
                <a:gd name="T2" fmla="*/ 0 w 165"/>
                <a:gd name="T3" fmla="*/ 86 h 89"/>
                <a:gd name="T4" fmla="*/ 0 w 165"/>
                <a:gd name="T5" fmla="*/ 89 h 89"/>
                <a:gd name="T6" fmla="*/ 9 w 165"/>
                <a:gd name="T7" fmla="*/ 89 h 89"/>
                <a:gd name="T8" fmla="*/ 9 w 165"/>
                <a:gd name="T9" fmla="*/ 86 h 89"/>
                <a:gd name="T10" fmla="*/ 163 w 165"/>
                <a:gd name="T11" fmla="*/ 0 h 89"/>
                <a:gd name="T12" fmla="*/ 163 w 165"/>
                <a:gd name="T13" fmla="*/ 10 h 89"/>
                <a:gd name="T14" fmla="*/ 165 w 165"/>
                <a:gd name="T15" fmla="*/ 11 h 89"/>
                <a:gd name="T16" fmla="*/ 165 w 165"/>
                <a:gd name="T17" fmla="*/ 1 h 89"/>
                <a:gd name="T18" fmla="*/ 163 w 16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89">
                  <a:moveTo>
                    <a:pt x="9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8"/>
                    <a:pt x="0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8"/>
                    <a:pt x="9" y="87"/>
                    <a:pt x="9" y="86"/>
                  </a:cubicBezTo>
                  <a:moveTo>
                    <a:pt x="163" y="0"/>
                  </a:moveTo>
                  <a:cubicBezTo>
                    <a:pt x="163" y="10"/>
                    <a:pt x="163" y="10"/>
                    <a:pt x="163" y="10"/>
                  </a:cubicBezTo>
                  <a:cubicBezTo>
                    <a:pt x="163" y="10"/>
                    <a:pt x="164" y="11"/>
                    <a:pt x="165" y="1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4" y="1"/>
                    <a:pt x="163" y="0"/>
                    <a:pt x="16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slidé">
              <a:extLst>
                <a:ext uri="{FF2B5EF4-FFF2-40B4-BE49-F238E27FC236}">
                  <a16:creationId xmlns:a16="http://schemas.microsoft.com/office/drawing/2014/main" id="{D6A04F4B-7900-4C42-9DBC-E176E00D0599}"/>
                </a:ext>
              </a:extLst>
            </p:cNvPr>
            <p:cNvSpPr/>
            <p:nvPr/>
          </p:nvSpPr>
          <p:spPr bwMode="auto">
            <a:xfrm>
              <a:off x="7104063" y="3517900"/>
              <a:ext cx="642938" cy="642938"/>
            </a:xfrm>
            <a:custGeom>
              <a:avLst/>
              <a:gdLst>
                <a:gd name="T0" fmla="*/ 97 w 195"/>
                <a:gd name="T1" fmla="*/ 0 h 195"/>
                <a:gd name="T2" fmla="*/ 3 w 195"/>
                <a:gd name="T3" fmla="*/ 73 h 195"/>
                <a:gd name="T4" fmla="*/ 2 w 195"/>
                <a:gd name="T5" fmla="*/ 75 h 195"/>
                <a:gd name="T6" fmla="*/ 0 w 195"/>
                <a:gd name="T7" fmla="*/ 94 h 195"/>
                <a:gd name="T8" fmla="*/ 0 w 195"/>
                <a:gd name="T9" fmla="*/ 97 h 195"/>
                <a:gd name="T10" fmla="*/ 0 w 195"/>
                <a:gd name="T11" fmla="*/ 98 h 195"/>
                <a:gd name="T12" fmla="*/ 97 w 195"/>
                <a:gd name="T13" fmla="*/ 195 h 195"/>
                <a:gd name="T14" fmla="*/ 195 w 195"/>
                <a:gd name="T15" fmla="*/ 98 h 195"/>
                <a:gd name="T16" fmla="*/ 195 w 195"/>
                <a:gd name="T17" fmla="*/ 98 h 195"/>
                <a:gd name="T18" fmla="*/ 187 w 195"/>
                <a:gd name="T19" fmla="*/ 98 h 195"/>
                <a:gd name="T20" fmla="*/ 161 w 195"/>
                <a:gd name="T21" fmla="*/ 161 h 195"/>
                <a:gd name="T22" fmla="*/ 97 w 195"/>
                <a:gd name="T23" fmla="*/ 187 h 195"/>
                <a:gd name="T24" fmla="*/ 34 w 195"/>
                <a:gd name="T25" fmla="*/ 161 h 195"/>
                <a:gd name="T26" fmla="*/ 8 w 195"/>
                <a:gd name="T27" fmla="*/ 98 h 195"/>
                <a:gd name="T28" fmla="*/ 34 w 195"/>
                <a:gd name="T29" fmla="*/ 35 h 195"/>
                <a:gd name="T30" fmla="*/ 97 w 195"/>
                <a:gd name="T31" fmla="*/ 8 h 195"/>
                <a:gd name="T32" fmla="*/ 161 w 195"/>
                <a:gd name="T33" fmla="*/ 35 h 195"/>
                <a:gd name="T34" fmla="*/ 187 w 195"/>
                <a:gd name="T35" fmla="*/ 98 h 195"/>
                <a:gd name="T36" fmla="*/ 195 w 195"/>
                <a:gd name="T37" fmla="*/ 98 h 195"/>
                <a:gd name="T38" fmla="*/ 156 w 195"/>
                <a:gd name="T39" fmla="*/ 19 h 195"/>
                <a:gd name="T40" fmla="*/ 154 w 195"/>
                <a:gd name="T41" fmla="*/ 18 h 195"/>
                <a:gd name="T42" fmla="*/ 136 w 195"/>
                <a:gd name="T43" fmla="*/ 8 h 195"/>
                <a:gd name="T44" fmla="*/ 134 w 195"/>
                <a:gd name="T45" fmla="*/ 7 h 195"/>
                <a:gd name="T46" fmla="*/ 97 w 195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52" y="0"/>
                    <a:pt x="14" y="31"/>
                    <a:pt x="3" y="73"/>
                  </a:cubicBezTo>
                  <a:cubicBezTo>
                    <a:pt x="3" y="74"/>
                    <a:pt x="2" y="75"/>
                    <a:pt x="2" y="75"/>
                  </a:cubicBezTo>
                  <a:cubicBezTo>
                    <a:pt x="1" y="81"/>
                    <a:pt x="0" y="88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7"/>
                    <a:pt x="0" y="97"/>
                    <a:pt x="0" y="98"/>
                  </a:cubicBezTo>
                  <a:cubicBezTo>
                    <a:pt x="0" y="152"/>
                    <a:pt x="43" y="195"/>
                    <a:pt x="97" y="195"/>
                  </a:cubicBezTo>
                  <a:cubicBezTo>
                    <a:pt x="151" y="195"/>
                    <a:pt x="195" y="152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2"/>
                    <a:pt x="177" y="145"/>
                    <a:pt x="161" y="161"/>
                  </a:cubicBezTo>
                  <a:cubicBezTo>
                    <a:pt x="144" y="177"/>
                    <a:pt x="122" y="187"/>
                    <a:pt x="97" y="187"/>
                  </a:cubicBezTo>
                  <a:cubicBezTo>
                    <a:pt x="73" y="187"/>
                    <a:pt x="51" y="177"/>
                    <a:pt x="34" y="161"/>
                  </a:cubicBezTo>
                  <a:cubicBezTo>
                    <a:pt x="18" y="145"/>
                    <a:pt x="8" y="122"/>
                    <a:pt x="8" y="98"/>
                  </a:cubicBezTo>
                  <a:cubicBezTo>
                    <a:pt x="8" y="73"/>
                    <a:pt x="18" y="51"/>
                    <a:pt x="34" y="35"/>
                  </a:cubicBezTo>
                  <a:cubicBezTo>
                    <a:pt x="51" y="18"/>
                    <a:pt x="73" y="8"/>
                    <a:pt x="97" y="8"/>
                  </a:cubicBezTo>
                  <a:cubicBezTo>
                    <a:pt x="122" y="8"/>
                    <a:pt x="144" y="18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66"/>
                    <a:pt x="180" y="37"/>
                    <a:pt x="156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48" y="14"/>
                    <a:pt x="142" y="11"/>
                    <a:pt x="136" y="8"/>
                  </a:cubicBezTo>
                  <a:cubicBezTo>
                    <a:pt x="135" y="8"/>
                    <a:pt x="135" y="7"/>
                    <a:pt x="134" y="7"/>
                  </a:cubicBezTo>
                  <a:cubicBezTo>
                    <a:pt x="123" y="2"/>
                    <a:pt x="110" y="0"/>
                    <a:pt x="97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ľïḋe">
              <a:extLst>
                <a:ext uri="{FF2B5EF4-FFF2-40B4-BE49-F238E27FC236}">
                  <a16:creationId xmlns:a16="http://schemas.microsoft.com/office/drawing/2014/main" id="{256301A4-8BE6-461D-88C1-C0C29EEFF9CF}"/>
                </a:ext>
              </a:extLst>
            </p:cNvPr>
            <p:cNvSpPr/>
            <p:nvPr/>
          </p:nvSpPr>
          <p:spPr bwMode="auto">
            <a:xfrm>
              <a:off x="7216776" y="3716337"/>
              <a:ext cx="168275" cy="273050"/>
            </a:xfrm>
            <a:custGeom>
              <a:avLst/>
              <a:gdLst>
                <a:gd name="T0" fmla="*/ 51 w 51"/>
                <a:gd name="T1" fmla="*/ 54 h 83"/>
                <a:gd name="T2" fmla="*/ 25 w 51"/>
                <a:gd name="T3" fmla="*/ 83 h 83"/>
                <a:gd name="T4" fmla="*/ 0 w 51"/>
                <a:gd name="T5" fmla="*/ 64 h 83"/>
                <a:gd name="T6" fmla="*/ 16 w 51"/>
                <a:gd name="T7" fmla="*/ 60 h 83"/>
                <a:gd name="T8" fmla="*/ 24 w 51"/>
                <a:gd name="T9" fmla="*/ 67 h 83"/>
                <a:gd name="T10" fmla="*/ 33 w 51"/>
                <a:gd name="T11" fmla="*/ 52 h 83"/>
                <a:gd name="T12" fmla="*/ 33 w 51"/>
                <a:gd name="T13" fmla="*/ 0 h 83"/>
                <a:gd name="T14" fmla="*/ 51 w 51"/>
                <a:gd name="T15" fmla="*/ 0 h 83"/>
                <a:gd name="T16" fmla="*/ 51 w 51"/>
                <a:gd name="T17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3">
                  <a:moveTo>
                    <a:pt x="51" y="54"/>
                  </a:moveTo>
                  <a:cubicBezTo>
                    <a:pt x="51" y="69"/>
                    <a:pt x="47" y="83"/>
                    <a:pt x="25" y="83"/>
                  </a:cubicBezTo>
                  <a:cubicBezTo>
                    <a:pt x="12" y="83"/>
                    <a:pt x="3" y="77"/>
                    <a:pt x="0" y="6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4"/>
                    <a:pt x="21" y="67"/>
                    <a:pt x="24" y="67"/>
                  </a:cubicBezTo>
                  <a:cubicBezTo>
                    <a:pt x="33" y="67"/>
                    <a:pt x="33" y="58"/>
                    <a:pt x="33" y="5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4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ṣḷiḓe">
              <a:extLst>
                <a:ext uri="{FF2B5EF4-FFF2-40B4-BE49-F238E27FC236}">
                  <a16:creationId xmlns:a16="http://schemas.microsoft.com/office/drawing/2014/main" id="{6DEBB46E-4515-41CD-84F4-D4A2A1079B5B}"/>
                </a:ext>
              </a:extLst>
            </p:cNvPr>
            <p:cNvSpPr/>
            <p:nvPr/>
          </p:nvSpPr>
          <p:spPr bwMode="auto">
            <a:xfrm>
              <a:off x="7415213" y="3709987"/>
              <a:ext cx="193675" cy="279400"/>
            </a:xfrm>
            <a:custGeom>
              <a:avLst/>
              <a:gdLst>
                <a:gd name="T0" fmla="*/ 46 w 59"/>
                <a:gd name="T1" fmla="*/ 22 h 85"/>
                <a:gd name="T2" fmla="*/ 33 w 59"/>
                <a:gd name="T3" fmla="*/ 16 h 85"/>
                <a:gd name="T4" fmla="*/ 21 w 59"/>
                <a:gd name="T5" fmla="*/ 25 h 85"/>
                <a:gd name="T6" fmla="*/ 59 w 59"/>
                <a:gd name="T7" fmla="*/ 58 h 85"/>
                <a:gd name="T8" fmla="*/ 27 w 59"/>
                <a:gd name="T9" fmla="*/ 85 h 85"/>
                <a:gd name="T10" fmla="*/ 0 w 59"/>
                <a:gd name="T11" fmla="*/ 75 h 85"/>
                <a:gd name="T12" fmla="*/ 13 w 59"/>
                <a:gd name="T13" fmla="*/ 61 h 85"/>
                <a:gd name="T14" fmla="*/ 28 w 59"/>
                <a:gd name="T15" fmla="*/ 68 h 85"/>
                <a:gd name="T16" fmla="*/ 41 w 59"/>
                <a:gd name="T17" fmla="*/ 60 h 85"/>
                <a:gd name="T18" fmla="*/ 3 w 59"/>
                <a:gd name="T19" fmla="*/ 26 h 85"/>
                <a:gd name="T20" fmla="*/ 34 w 59"/>
                <a:gd name="T21" fmla="*/ 0 h 85"/>
                <a:gd name="T22" fmla="*/ 58 w 59"/>
                <a:gd name="T23" fmla="*/ 8 h 85"/>
                <a:gd name="T24" fmla="*/ 46 w 59"/>
                <a:gd name="T25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5">
                  <a:moveTo>
                    <a:pt x="46" y="22"/>
                  </a:moveTo>
                  <a:cubicBezTo>
                    <a:pt x="43" y="18"/>
                    <a:pt x="38" y="16"/>
                    <a:pt x="33" y="16"/>
                  </a:cubicBezTo>
                  <a:cubicBezTo>
                    <a:pt x="28" y="16"/>
                    <a:pt x="21" y="19"/>
                    <a:pt x="21" y="25"/>
                  </a:cubicBezTo>
                  <a:cubicBezTo>
                    <a:pt x="21" y="39"/>
                    <a:pt x="59" y="30"/>
                    <a:pt x="59" y="58"/>
                  </a:cubicBezTo>
                  <a:cubicBezTo>
                    <a:pt x="59" y="76"/>
                    <a:pt x="44" y="85"/>
                    <a:pt x="27" y="85"/>
                  </a:cubicBezTo>
                  <a:cubicBezTo>
                    <a:pt x="17" y="85"/>
                    <a:pt x="8" y="82"/>
                    <a:pt x="0" y="75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6" y="66"/>
                    <a:pt x="22" y="68"/>
                    <a:pt x="28" y="68"/>
                  </a:cubicBezTo>
                  <a:cubicBezTo>
                    <a:pt x="34" y="68"/>
                    <a:pt x="41" y="66"/>
                    <a:pt x="41" y="60"/>
                  </a:cubicBezTo>
                  <a:cubicBezTo>
                    <a:pt x="41" y="45"/>
                    <a:pt x="3" y="53"/>
                    <a:pt x="3" y="26"/>
                  </a:cubicBezTo>
                  <a:cubicBezTo>
                    <a:pt x="3" y="9"/>
                    <a:pt x="18" y="0"/>
                    <a:pt x="34" y="0"/>
                  </a:cubicBezTo>
                  <a:cubicBezTo>
                    <a:pt x="43" y="0"/>
                    <a:pt x="52" y="2"/>
                    <a:pt x="58" y="8"/>
                  </a:cubicBezTo>
                  <a:lnTo>
                    <a:pt x="46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ḻîḋê">
              <a:extLst>
                <a:ext uri="{FF2B5EF4-FFF2-40B4-BE49-F238E27FC236}">
                  <a16:creationId xmlns:a16="http://schemas.microsoft.com/office/drawing/2014/main" id="{0F22377E-FF7E-4E88-901B-2B16B1DC83F6}"/>
                </a:ext>
              </a:extLst>
            </p:cNvPr>
            <p:cNvSpPr/>
            <p:nvPr/>
          </p:nvSpPr>
          <p:spPr bwMode="auto">
            <a:xfrm>
              <a:off x="6797676" y="2387600"/>
              <a:ext cx="646113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ṥľíde">
              <a:extLst>
                <a:ext uri="{FF2B5EF4-FFF2-40B4-BE49-F238E27FC236}">
                  <a16:creationId xmlns:a16="http://schemas.microsoft.com/office/drawing/2014/main" id="{84E156AC-9FA9-40D5-8686-9891031956BA}"/>
                </a:ext>
              </a:extLst>
            </p:cNvPr>
            <p:cNvSpPr/>
            <p:nvPr/>
          </p:nvSpPr>
          <p:spPr bwMode="auto">
            <a:xfrm>
              <a:off x="6721476" y="2325687"/>
              <a:ext cx="403225" cy="784225"/>
            </a:xfrm>
            <a:custGeom>
              <a:avLst/>
              <a:gdLst>
                <a:gd name="T0" fmla="*/ 15 w 122"/>
                <a:gd name="T1" fmla="*/ 64 h 238"/>
                <a:gd name="T2" fmla="*/ 12 w 122"/>
                <a:gd name="T3" fmla="*/ 64 h 238"/>
                <a:gd name="T4" fmla="*/ 0 w 122"/>
                <a:gd name="T5" fmla="*/ 117 h 238"/>
                <a:gd name="T6" fmla="*/ 72 w 122"/>
                <a:gd name="T7" fmla="*/ 227 h 238"/>
                <a:gd name="T8" fmla="*/ 121 w 122"/>
                <a:gd name="T9" fmla="*/ 238 h 238"/>
                <a:gd name="T10" fmla="*/ 122 w 122"/>
                <a:gd name="T11" fmla="*/ 237 h 238"/>
                <a:gd name="T12" fmla="*/ 121 w 122"/>
                <a:gd name="T13" fmla="*/ 236 h 238"/>
                <a:gd name="T14" fmla="*/ 73 w 122"/>
                <a:gd name="T15" fmla="*/ 225 h 238"/>
                <a:gd name="T16" fmla="*/ 2 w 122"/>
                <a:gd name="T17" fmla="*/ 117 h 238"/>
                <a:gd name="T18" fmla="*/ 15 w 122"/>
                <a:gd name="T19" fmla="*/ 64 h 238"/>
                <a:gd name="T20" fmla="*/ 92 w 122"/>
                <a:gd name="T21" fmla="*/ 0 h 238"/>
                <a:gd name="T22" fmla="*/ 92 w 122"/>
                <a:gd name="T23" fmla="*/ 0 h 238"/>
                <a:gd name="T24" fmla="*/ 23 w 122"/>
                <a:gd name="T25" fmla="*/ 47 h 238"/>
                <a:gd name="T26" fmla="*/ 26 w 122"/>
                <a:gd name="T27" fmla="*/ 47 h 238"/>
                <a:gd name="T28" fmla="*/ 93 w 122"/>
                <a:gd name="T29" fmla="*/ 2 h 238"/>
                <a:gd name="T30" fmla="*/ 93 w 122"/>
                <a:gd name="T31" fmla="*/ 0 h 238"/>
                <a:gd name="T32" fmla="*/ 92 w 122"/>
                <a:gd name="T3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238">
                  <a:moveTo>
                    <a:pt x="15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5" y="80"/>
                    <a:pt x="0" y="98"/>
                    <a:pt x="0" y="117"/>
                  </a:cubicBezTo>
                  <a:cubicBezTo>
                    <a:pt x="0" y="166"/>
                    <a:pt x="30" y="208"/>
                    <a:pt x="72" y="227"/>
                  </a:cubicBezTo>
                  <a:cubicBezTo>
                    <a:pt x="87" y="234"/>
                    <a:pt x="104" y="238"/>
                    <a:pt x="121" y="238"/>
                  </a:cubicBezTo>
                  <a:cubicBezTo>
                    <a:pt x="122" y="238"/>
                    <a:pt x="122" y="237"/>
                    <a:pt x="122" y="237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04" y="236"/>
                    <a:pt x="88" y="232"/>
                    <a:pt x="73" y="225"/>
                  </a:cubicBezTo>
                  <a:cubicBezTo>
                    <a:pt x="31" y="207"/>
                    <a:pt x="2" y="165"/>
                    <a:pt x="2" y="117"/>
                  </a:cubicBezTo>
                  <a:cubicBezTo>
                    <a:pt x="2" y="98"/>
                    <a:pt x="7" y="80"/>
                    <a:pt x="15" y="64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64" y="7"/>
                    <a:pt x="39" y="24"/>
                    <a:pt x="23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42" y="25"/>
                    <a:pt x="65" y="8"/>
                    <a:pt x="93" y="2"/>
                  </a:cubicBezTo>
                  <a:cubicBezTo>
                    <a:pt x="93" y="2"/>
                    <a:pt x="93" y="1"/>
                    <a:pt x="93" y="0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1íḓé">
              <a:extLst>
                <a:ext uri="{FF2B5EF4-FFF2-40B4-BE49-F238E27FC236}">
                  <a16:creationId xmlns:a16="http://schemas.microsoft.com/office/drawing/2014/main" id="{6CE89F85-1D1F-44B0-9A9A-4961264C1916}"/>
                </a:ext>
              </a:extLst>
            </p:cNvPr>
            <p:cNvSpPr/>
            <p:nvPr/>
          </p:nvSpPr>
          <p:spPr bwMode="auto">
            <a:xfrm>
              <a:off x="6761163" y="2479675"/>
              <a:ext cx="46038" cy="55563"/>
            </a:xfrm>
            <a:custGeom>
              <a:avLst/>
              <a:gdLst>
                <a:gd name="T0" fmla="*/ 14 w 14"/>
                <a:gd name="T1" fmla="*/ 0 h 17"/>
                <a:gd name="T2" fmla="*/ 11 w 14"/>
                <a:gd name="T3" fmla="*/ 0 h 17"/>
                <a:gd name="T4" fmla="*/ 0 w 14"/>
                <a:gd name="T5" fmla="*/ 17 h 17"/>
                <a:gd name="T6" fmla="*/ 3 w 14"/>
                <a:gd name="T7" fmla="*/ 17 h 17"/>
                <a:gd name="T8" fmla="*/ 14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5"/>
                    <a:pt x="3" y="11"/>
                    <a:pt x="0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11"/>
                    <a:pt x="9" y="5"/>
                    <a:pt x="14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ṣḻíďé">
              <a:extLst>
                <a:ext uri="{FF2B5EF4-FFF2-40B4-BE49-F238E27FC236}">
                  <a16:creationId xmlns:a16="http://schemas.microsoft.com/office/drawing/2014/main" id="{F4DF734D-F372-4A43-97FD-866DB754B579}"/>
                </a:ext>
              </a:extLst>
            </p:cNvPr>
            <p:cNvSpPr/>
            <p:nvPr/>
          </p:nvSpPr>
          <p:spPr bwMode="auto">
            <a:xfrm>
              <a:off x="6751638" y="2338387"/>
              <a:ext cx="741363" cy="744538"/>
            </a:xfrm>
            <a:custGeom>
              <a:avLst/>
              <a:gdLst>
                <a:gd name="T0" fmla="*/ 112 w 225"/>
                <a:gd name="T1" fmla="*/ 0 h 226"/>
                <a:gd name="T2" fmla="*/ 111 w 225"/>
                <a:gd name="T3" fmla="*/ 1 h 226"/>
                <a:gd name="T4" fmla="*/ 112 w 225"/>
                <a:gd name="T5" fmla="*/ 3 h 226"/>
                <a:gd name="T6" fmla="*/ 190 w 225"/>
                <a:gd name="T7" fmla="*/ 35 h 226"/>
                <a:gd name="T8" fmla="*/ 223 w 225"/>
                <a:gd name="T9" fmla="*/ 113 h 226"/>
                <a:gd name="T10" fmla="*/ 190 w 225"/>
                <a:gd name="T11" fmla="*/ 191 h 226"/>
                <a:gd name="T12" fmla="*/ 112 w 225"/>
                <a:gd name="T13" fmla="*/ 223 h 226"/>
                <a:gd name="T14" fmla="*/ 34 w 225"/>
                <a:gd name="T15" fmla="*/ 191 h 226"/>
                <a:gd name="T16" fmla="*/ 2 w 225"/>
                <a:gd name="T17" fmla="*/ 113 h 226"/>
                <a:gd name="T18" fmla="*/ 1 w 225"/>
                <a:gd name="T19" fmla="*/ 112 h 226"/>
                <a:gd name="T20" fmla="*/ 0 w 225"/>
                <a:gd name="T21" fmla="*/ 113 h 226"/>
                <a:gd name="T22" fmla="*/ 112 w 225"/>
                <a:gd name="T23" fmla="*/ 226 h 226"/>
                <a:gd name="T24" fmla="*/ 225 w 225"/>
                <a:gd name="T25" fmla="*/ 113 h 226"/>
                <a:gd name="T26" fmla="*/ 112 w 225"/>
                <a:gd name="T27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226">
                  <a:moveTo>
                    <a:pt x="112" y="0"/>
                  </a:moveTo>
                  <a:cubicBezTo>
                    <a:pt x="112" y="0"/>
                    <a:pt x="111" y="1"/>
                    <a:pt x="111" y="1"/>
                  </a:cubicBezTo>
                  <a:cubicBezTo>
                    <a:pt x="111" y="2"/>
                    <a:pt x="112" y="3"/>
                    <a:pt x="112" y="3"/>
                  </a:cubicBezTo>
                  <a:cubicBezTo>
                    <a:pt x="143" y="3"/>
                    <a:pt x="170" y="15"/>
                    <a:pt x="190" y="35"/>
                  </a:cubicBezTo>
                  <a:cubicBezTo>
                    <a:pt x="210" y="55"/>
                    <a:pt x="223" y="82"/>
                    <a:pt x="223" y="113"/>
                  </a:cubicBezTo>
                  <a:cubicBezTo>
                    <a:pt x="223" y="143"/>
                    <a:pt x="210" y="171"/>
                    <a:pt x="190" y="191"/>
                  </a:cubicBezTo>
                  <a:cubicBezTo>
                    <a:pt x="170" y="211"/>
                    <a:pt x="143" y="223"/>
                    <a:pt x="112" y="223"/>
                  </a:cubicBezTo>
                  <a:cubicBezTo>
                    <a:pt x="82" y="223"/>
                    <a:pt x="54" y="211"/>
                    <a:pt x="34" y="191"/>
                  </a:cubicBezTo>
                  <a:cubicBezTo>
                    <a:pt x="14" y="171"/>
                    <a:pt x="2" y="143"/>
                    <a:pt x="2" y="113"/>
                  </a:cubicBezTo>
                  <a:cubicBezTo>
                    <a:pt x="2" y="112"/>
                    <a:pt x="1" y="112"/>
                    <a:pt x="1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75"/>
                    <a:pt x="50" y="226"/>
                    <a:pt x="112" y="226"/>
                  </a:cubicBezTo>
                  <a:cubicBezTo>
                    <a:pt x="174" y="226"/>
                    <a:pt x="225" y="175"/>
                    <a:pt x="225" y="113"/>
                  </a:cubicBezTo>
                  <a:cubicBezTo>
                    <a:pt x="225" y="51"/>
                    <a:pt x="174" y="0"/>
                    <a:pt x="112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Sļíḑé">
              <a:extLst>
                <a:ext uri="{FF2B5EF4-FFF2-40B4-BE49-F238E27FC236}">
                  <a16:creationId xmlns:a16="http://schemas.microsoft.com/office/drawing/2014/main" id="{89C737D4-7757-4BAB-8BC5-490D86542C8F}"/>
                </a:ext>
              </a:extLst>
            </p:cNvPr>
            <p:cNvSpPr/>
            <p:nvPr/>
          </p:nvSpPr>
          <p:spPr bwMode="auto">
            <a:xfrm>
              <a:off x="6770688" y="2360612"/>
              <a:ext cx="700088" cy="700088"/>
            </a:xfrm>
            <a:custGeom>
              <a:avLst/>
              <a:gdLst>
                <a:gd name="T0" fmla="*/ 24 w 212"/>
                <a:gd name="T1" fmla="*/ 53 h 212"/>
                <a:gd name="T2" fmla="*/ 14 w 212"/>
                <a:gd name="T3" fmla="*/ 53 h 212"/>
                <a:gd name="T4" fmla="*/ 0 w 212"/>
                <a:gd name="T5" fmla="*/ 106 h 212"/>
                <a:gd name="T6" fmla="*/ 106 w 212"/>
                <a:gd name="T7" fmla="*/ 212 h 212"/>
                <a:gd name="T8" fmla="*/ 212 w 212"/>
                <a:gd name="T9" fmla="*/ 106 h 212"/>
                <a:gd name="T10" fmla="*/ 204 w 212"/>
                <a:gd name="T11" fmla="*/ 106 h 212"/>
                <a:gd name="T12" fmla="*/ 204 w 212"/>
                <a:gd name="T13" fmla="*/ 106 h 212"/>
                <a:gd name="T14" fmla="*/ 106 w 212"/>
                <a:gd name="T15" fmla="*/ 204 h 212"/>
                <a:gd name="T16" fmla="*/ 8 w 212"/>
                <a:gd name="T17" fmla="*/ 106 h 212"/>
                <a:gd name="T18" fmla="*/ 24 w 212"/>
                <a:gd name="T19" fmla="*/ 53 h 212"/>
                <a:gd name="T20" fmla="*/ 106 w 212"/>
                <a:gd name="T21" fmla="*/ 0 h 212"/>
                <a:gd name="T22" fmla="*/ 27 w 212"/>
                <a:gd name="T23" fmla="*/ 36 h 212"/>
                <a:gd name="T24" fmla="*/ 33 w 212"/>
                <a:gd name="T25" fmla="*/ 41 h 212"/>
                <a:gd name="T26" fmla="*/ 106 w 212"/>
                <a:gd name="T27" fmla="*/ 8 h 212"/>
                <a:gd name="T28" fmla="*/ 204 w 212"/>
                <a:gd name="T29" fmla="*/ 106 h 212"/>
                <a:gd name="T30" fmla="*/ 204 w 212"/>
                <a:gd name="T31" fmla="*/ 106 h 212"/>
                <a:gd name="T32" fmla="*/ 212 w 212"/>
                <a:gd name="T33" fmla="*/ 106 h 212"/>
                <a:gd name="T34" fmla="*/ 212 w 212"/>
                <a:gd name="T35" fmla="*/ 106 h 212"/>
                <a:gd name="T36" fmla="*/ 106 w 212"/>
                <a:gd name="T3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12">
                  <a:moveTo>
                    <a:pt x="24" y="53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5" y="69"/>
                    <a:pt x="0" y="87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5" y="212"/>
                    <a:pt x="212" y="165"/>
                    <a:pt x="212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4"/>
                    <a:pt x="106" y="204"/>
                  </a:cubicBezTo>
                  <a:cubicBezTo>
                    <a:pt x="52" y="204"/>
                    <a:pt x="8" y="160"/>
                    <a:pt x="8" y="106"/>
                  </a:cubicBezTo>
                  <a:cubicBezTo>
                    <a:pt x="8" y="87"/>
                    <a:pt x="14" y="69"/>
                    <a:pt x="24" y="53"/>
                  </a:cubicBezTo>
                  <a:moveTo>
                    <a:pt x="106" y="0"/>
                  </a:moveTo>
                  <a:cubicBezTo>
                    <a:pt x="74" y="0"/>
                    <a:pt x="46" y="14"/>
                    <a:pt x="27" y="36"/>
                  </a:cubicBezTo>
                  <a:cubicBezTo>
                    <a:pt x="30" y="36"/>
                    <a:pt x="32" y="38"/>
                    <a:pt x="33" y="41"/>
                  </a:cubicBezTo>
                  <a:cubicBezTo>
                    <a:pt x="51" y="21"/>
                    <a:pt x="77" y="8"/>
                    <a:pt x="106" y="8"/>
                  </a:cubicBezTo>
                  <a:cubicBezTo>
                    <a:pt x="160" y="8"/>
                    <a:pt x="204" y="52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47"/>
                    <a:pt x="165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sḻîďè">
              <a:extLst>
                <a:ext uri="{FF2B5EF4-FFF2-40B4-BE49-F238E27FC236}">
                  <a16:creationId xmlns:a16="http://schemas.microsoft.com/office/drawing/2014/main" id="{527C2B32-E39F-4756-8926-DEBE9E6639E8}"/>
                </a:ext>
              </a:extLst>
            </p:cNvPr>
            <p:cNvSpPr/>
            <p:nvPr/>
          </p:nvSpPr>
          <p:spPr bwMode="auto">
            <a:xfrm>
              <a:off x="6816726" y="2479675"/>
              <a:ext cx="63500" cy="55563"/>
            </a:xfrm>
            <a:custGeom>
              <a:avLst/>
              <a:gdLst>
                <a:gd name="T0" fmla="*/ 13 w 19"/>
                <a:gd name="T1" fmla="*/ 0 h 17"/>
                <a:gd name="T2" fmla="*/ 0 w 19"/>
                <a:gd name="T3" fmla="*/ 17 h 17"/>
                <a:gd name="T4" fmla="*/ 10 w 19"/>
                <a:gd name="T5" fmla="*/ 17 h 17"/>
                <a:gd name="T6" fmla="*/ 19 w 19"/>
                <a:gd name="T7" fmla="*/ 5 h 17"/>
                <a:gd name="T8" fmla="*/ 13 w 1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7">
                  <a:moveTo>
                    <a:pt x="13" y="0"/>
                  </a:moveTo>
                  <a:cubicBezTo>
                    <a:pt x="8" y="5"/>
                    <a:pt x="3" y="11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3"/>
                    <a:pt x="16" y="9"/>
                    <a:pt x="19" y="5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ṥḻíḍé">
              <a:extLst>
                <a:ext uri="{FF2B5EF4-FFF2-40B4-BE49-F238E27FC236}">
                  <a16:creationId xmlns:a16="http://schemas.microsoft.com/office/drawing/2014/main" id="{A170399C-640C-48EE-9774-AD5841729D8C}"/>
                </a:ext>
              </a:extLst>
            </p:cNvPr>
            <p:cNvSpPr/>
            <p:nvPr/>
          </p:nvSpPr>
          <p:spPr bwMode="auto">
            <a:xfrm>
              <a:off x="6797676" y="2387600"/>
              <a:ext cx="646113" cy="646113"/>
            </a:xfrm>
            <a:custGeom>
              <a:avLst/>
              <a:gdLst>
                <a:gd name="T0" fmla="*/ 98 w 196"/>
                <a:gd name="T1" fmla="*/ 0 h 196"/>
                <a:gd name="T2" fmla="*/ 25 w 196"/>
                <a:gd name="T3" fmla="*/ 33 h 196"/>
                <a:gd name="T4" fmla="*/ 16 w 196"/>
                <a:gd name="T5" fmla="*/ 45 h 196"/>
                <a:gd name="T6" fmla="*/ 0 w 196"/>
                <a:gd name="T7" fmla="*/ 98 h 196"/>
                <a:gd name="T8" fmla="*/ 98 w 196"/>
                <a:gd name="T9" fmla="*/ 196 h 196"/>
                <a:gd name="T10" fmla="*/ 196 w 196"/>
                <a:gd name="T11" fmla="*/ 98 h 196"/>
                <a:gd name="T12" fmla="*/ 196 w 196"/>
                <a:gd name="T13" fmla="*/ 98 h 196"/>
                <a:gd name="T14" fmla="*/ 187 w 196"/>
                <a:gd name="T15" fmla="*/ 98 h 196"/>
                <a:gd name="T16" fmla="*/ 161 w 196"/>
                <a:gd name="T17" fmla="*/ 161 h 196"/>
                <a:gd name="T18" fmla="*/ 98 w 196"/>
                <a:gd name="T19" fmla="*/ 187 h 196"/>
                <a:gd name="T20" fmla="*/ 35 w 196"/>
                <a:gd name="T21" fmla="*/ 161 h 196"/>
                <a:gd name="T22" fmla="*/ 9 w 196"/>
                <a:gd name="T23" fmla="*/ 98 h 196"/>
                <a:gd name="T24" fmla="*/ 35 w 196"/>
                <a:gd name="T25" fmla="*/ 35 h 196"/>
                <a:gd name="T26" fmla="*/ 98 w 196"/>
                <a:gd name="T27" fmla="*/ 9 h 196"/>
                <a:gd name="T28" fmla="*/ 161 w 196"/>
                <a:gd name="T29" fmla="*/ 35 h 196"/>
                <a:gd name="T30" fmla="*/ 187 w 196"/>
                <a:gd name="T31" fmla="*/ 98 h 196"/>
                <a:gd name="T32" fmla="*/ 196 w 196"/>
                <a:gd name="T33" fmla="*/ 98 h 196"/>
                <a:gd name="T34" fmla="*/ 98 w 196"/>
                <a:gd name="T3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69" y="0"/>
                    <a:pt x="43" y="13"/>
                    <a:pt x="25" y="33"/>
                  </a:cubicBezTo>
                  <a:cubicBezTo>
                    <a:pt x="22" y="37"/>
                    <a:pt x="19" y="41"/>
                    <a:pt x="16" y="45"/>
                  </a:cubicBezTo>
                  <a:cubicBezTo>
                    <a:pt x="6" y="61"/>
                    <a:pt x="0" y="79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3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3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9"/>
                    <a:pt x="73" y="9"/>
                    <a:pt x="98" y="9"/>
                  </a:cubicBezTo>
                  <a:cubicBezTo>
                    <a:pt x="123" y="9"/>
                    <a:pt x="145" y="19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sļíḓe">
              <a:extLst>
                <a:ext uri="{FF2B5EF4-FFF2-40B4-BE49-F238E27FC236}">
                  <a16:creationId xmlns:a16="http://schemas.microsoft.com/office/drawing/2014/main" id="{710615C9-6ED8-4593-9CA7-D2C951BEBED6}"/>
                </a:ext>
              </a:extLst>
            </p:cNvPr>
            <p:cNvSpPr/>
            <p:nvPr/>
          </p:nvSpPr>
          <p:spPr bwMode="auto">
            <a:xfrm>
              <a:off x="6853238" y="2647950"/>
              <a:ext cx="128588" cy="147638"/>
            </a:xfrm>
            <a:custGeom>
              <a:avLst/>
              <a:gdLst>
                <a:gd name="T0" fmla="*/ 0 w 81"/>
                <a:gd name="T1" fmla="*/ 0 h 93"/>
                <a:gd name="T2" fmla="*/ 21 w 81"/>
                <a:gd name="T3" fmla="*/ 0 h 93"/>
                <a:gd name="T4" fmla="*/ 21 w 81"/>
                <a:gd name="T5" fmla="*/ 35 h 93"/>
                <a:gd name="T6" fmla="*/ 60 w 81"/>
                <a:gd name="T7" fmla="*/ 35 h 93"/>
                <a:gd name="T8" fmla="*/ 60 w 81"/>
                <a:gd name="T9" fmla="*/ 0 h 93"/>
                <a:gd name="T10" fmla="*/ 81 w 81"/>
                <a:gd name="T11" fmla="*/ 0 h 93"/>
                <a:gd name="T12" fmla="*/ 81 w 81"/>
                <a:gd name="T13" fmla="*/ 93 h 93"/>
                <a:gd name="T14" fmla="*/ 60 w 81"/>
                <a:gd name="T15" fmla="*/ 93 h 93"/>
                <a:gd name="T16" fmla="*/ 60 w 81"/>
                <a:gd name="T17" fmla="*/ 54 h 93"/>
                <a:gd name="T18" fmla="*/ 21 w 81"/>
                <a:gd name="T19" fmla="*/ 54 h 93"/>
                <a:gd name="T20" fmla="*/ 21 w 81"/>
                <a:gd name="T21" fmla="*/ 93 h 93"/>
                <a:gd name="T22" fmla="*/ 0 w 81"/>
                <a:gd name="T23" fmla="*/ 93 h 93"/>
                <a:gd name="T24" fmla="*/ 0 w 81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3">
                  <a:moveTo>
                    <a:pt x="0" y="0"/>
                  </a:moveTo>
                  <a:lnTo>
                    <a:pt x="21" y="0"/>
                  </a:lnTo>
                  <a:lnTo>
                    <a:pt x="21" y="35"/>
                  </a:lnTo>
                  <a:lnTo>
                    <a:pt x="60" y="35"/>
                  </a:lnTo>
                  <a:lnTo>
                    <a:pt x="60" y="0"/>
                  </a:lnTo>
                  <a:lnTo>
                    <a:pt x="81" y="0"/>
                  </a:lnTo>
                  <a:lnTo>
                    <a:pt x="81" y="93"/>
                  </a:lnTo>
                  <a:lnTo>
                    <a:pt x="60" y="93"/>
                  </a:lnTo>
                  <a:lnTo>
                    <a:pt x="60" y="54"/>
                  </a:lnTo>
                  <a:lnTo>
                    <a:pt x="21" y="54"/>
                  </a:lnTo>
                  <a:lnTo>
                    <a:pt x="2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ḻiḋe">
              <a:extLst>
                <a:ext uri="{FF2B5EF4-FFF2-40B4-BE49-F238E27FC236}">
                  <a16:creationId xmlns:a16="http://schemas.microsoft.com/office/drawing/2014/main" id="{8668B6F6-A813-4C18-B1D9-BE3585D2FF3B}"/>
                </a:ext>
              </a:extLst>
            </p:cNvPr>
            <p:cNvSpPr/>
            <p:nvPr/>
          </p:nvSpPr>
          <p:spPr bwMode="auto">
            <a:xfrm>
              <a:off x="6999288" y="2647950"/>
              <a:ext cx="114300" cy="147638"/>
            </a:xfrm>
            <a:custGeom>
              <a:avLst/>
              <a:gdLst>
                <a:gd name="T0" fmla="*/ 27 w 72"/>
                <a:gd name="T1" fmla="*/ 19 h 93"/>
                <a:gd name="T2" fmla="*/ 0 w 72"/>
                <a:gd name="T3" fmla="*/ 19 h 93"/>
                <a:gd name="T4" fmla="*/ 0 w 72"/>
                <a:gd name="T5" fmla="*/ 0 h 93"/>
                <a:gd name="T6" fmla="*/ 72 w 72"/>
                <a:gd name="T7" fmla="*/ 0 h 93"/>
                <a:gd name="T8" fmla="*/ 72 w 72"/>
                <a:gd name="T9" fmla="*/ 19 h 93"/>
                <a:gd name="T10" fmla="*/ 45 w 72"/>
                <a:gd name="T11" fmla="*/ 19 h 93"/>
                <a:gd name="T12" fmla="*/ 45 w 72"/>
                <a:gd name="T13" fmla="*/ 93 h 93"/>
                <a:gd name="T14" fmla="*/ 27 w 72"/>
                <a:gd name="T15" fmla="*/ 93 h 93"/>
                <a:gd name="T16" fmla="*/ 27 w 72"/>
                <a:gd name="T17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3">
                  <a:moveTo>
                    <a:pt x="2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5" y="19"/>
                  </a:lnTo>
                  <a:lnTo>
                    <a:pt x="45" y="93"/>
                  </a:lnTo>
                  <a:lnTo>
                    <a:pt x="27" y="93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slíde">
              <a:extLst>
                <a:ext uri="{FF2B5EF4-FFF2-40B4-BE49-F238E27FC236}">
                  <a16:creationId xmlns:a16="http://schemas.microsoft.com/office/drawing/2014/main" id="{22F216F4-0C79-45F1-9C1F-6596C363EB68}"/>
                </a:ext>
              </a:extLst>
            </p:cNvPr>
            <p:cNvSpPr/>
            <p:nvPr/>
          </p:nvSpPr>
          <p:spPr bwMode="auto">
            <a:xfrm>
              <a:off x="7131051" y="2647950"/>
              <a:ext cx="165100" cy="147638"/>
            </a:xfrm>
            <a:custGeom>
              <a:avLst/>
              <a:gdLst>
                <a:gd name="T0" fmla="*/ 0 w 104"/>
                <a:gd name="T1" fmla="*/ 0 h 93"/>
                <a:gd name="T2" fmla="*/ 31 w 104"/>
                <a:gd name="T3" fmla="*/ 0 h 93"/>
                <a:gd name="T4" fmla="*/ 52 w 104"/>
                <a:gd name="T5" fmla="*/ 60 h 93"/>
                <a:gd name="T6" fmla="*/ 52 w 104"/>
                <a:gd name="T7" fmla="*/ 60 h 93"/>
                <a:gd name="T8" fmla="*/ 75 w 104"/>
                <a:gd name="T9" fmla="*/ 0 h 93"/>
                <a:gd name="T10" fmla="*/ 104 w 104"/>
                <a:gd name="T11" fmla="*/ 0 h 93"/>
                <a:gd name="T12" fmla="*/ 104 w 104"/>
                <a:gd name="T13" fmla="*/ 93 h 93"/>
                <a:gd name="T14" fmla="*/ 85 w 104"/>
                <a:gd name="T15" fmla="*/ 93 h 93"/>
                <a:gd name="T16" fmla="*/ 85 w 104"/>
                <a:gd name="T17" fmla="*/ 23 h 93"/>
                <a:gd name="T18" fmla="*/ 85 w 104"/>
                <a:gd name="T19" fmla="*/ 23 h 93"/>
                <a:gd name="T20" fmla="*/ 60 w 104"/>
                <a:gd name="T21" fmla="*/ 93 h 93"/>
                <a:gd name="T22" fmla="*/ 43 w 104"/>
                <a:gd name="T23" fmla="*/ 93 h 93"/>
                <a:gd name="T24" fmla="*/ 21 w 104"/>
                <a:gd name="T25" fmla="*/ 23 h 93"/>
                <a:gd name="T26" fmla="*/ 21 w 104"/>
                <a:gd name="T27" fmla="*/ 23 h 93"/>
                <a:gd name="T28" fmla="*/ 21 w 104"/>
                <a:gd name="T29" fmla="*/ 93 h 93"/>
                <a:gd name="T30" fmla="*/ 0 w 104"/>
                <a:gd name="T31" fmla="*/ 93 h 93"/>
                <a:gd name="T32" fmla="*/ 0 w 104"/>
                <a:gd name="T3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93">
                  <a:moveTo>
                    <a:pt x="0" y="0"/>
                  </a:moveTo>
                  <a:lnTo>
                    <a:pt x="31" y="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75" y="0"/>
                  </a:lnTo>
                  <a:lnTo>
                    <a:pt x="104" y="0"/>
                  </a:lnTo>
                  <a:lnTo>
                    <a:pt x="104" y="93"/>
                  </a:lnTo>
                  <a:lnTo>
                    <a:pt x="85" y="9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60" y="93"/>
                  </a:lnTo>
                  <a:lnTo>
                    <a:pt x="43" y="9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ṩḻîḍe">
              <a:extLst>
                <a:ext uri="{FF2B5EF4-FFF2-40B4-BE49-F238E27FC236}">
                  <a16:creationId xmlns:a16="http://schemas.microsoft.com/office/drawing/2014/main" id="{153531AC-30B3-4DE1-AAC6-8E39F6E3D50E}"/>
                </a:ext>
              </a:extLst>
            </p:cNvPr>
            <p:cNvSpPr/>
            <p:nvPr/>
          </p:nvSpPr>
          <p:spPr bwMode="auto">
            <a:xfrm>
              <a:off x="7327901" y="2647950"/>
              <a:ext cx="93663" cy="147638"/>
            </a:xfrm>
            <a:custGeom>
              <a:avLst/>
              <a:gdLst>
                <a:gd name="T0" fmla="*/ 0 w 59"/>
                <a:gd name="T1" fmla="*/ 0 h 93"/>
                <a:gd name="T2" fmla="*/ 21 w 59"/>
                <a:gd name="T3" fmla="*/ 0 h 93"/>
                <a:gd name="T4" fmla="*/ 21 w 59"/>
                <a:gd name="T5" fmla="*/ 75 h 93"/>
                <a:gd name="T6" fmla="*/ 59 w 59"/>
                <a:gd name="T7" fmla="*/ 75 h 93"/>
                <a:gd name="T8" fmla="*/ 59 w 59"/>
                <a:gd name="T9" fmla="*/ 93 h 93"/>
                <a:gd name="T10" fmla="*/ 0 w 59"/>
                <a:gd name="T11" fmla="*/ 93 h 93"/>
                <a:gd name="T12" fmla="*/ 0 w 59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3">
                  <a:moveTo>
                    <a:pt x="0" y="0"/>
                  </a:moveTo>
                  <a:lnTo>
                    <a:pt x="21" y="0"/>
                  </a:lnTo>
                  <a:lnTo>
                    <a:pt x="21" y="75"/>
                  </a:lnTo>
                  <a:lnTo>
                    <a:pt x="59" y="75"/>
                  </a:lnTo>
                  <a:lnTo>
                    <a:pt x="59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ṥlîḋe">
              <a:extLst>
                <a:ext uri="{FF2B5EF4-FFF2-40B4-BE49-F238E27FC236}">
                  <a16:creationId xmlns:a16="http://schemas.microsoft.com/office/drawing/2014/main" id="{2ED2639B-3D32-4B50-8C37-8D3902B20821}"/>
                </a:ext>
              </a:extLst>
            </p:cNvPr>
            <p:cNvSpPr/>
            <p:nvPr/>
          </p:nvSpPr>
          <p:spPr bwMode="auto">
            <a:xfrm>
              <a:off x="4586288" y="2387600"/>
              <a:ext cx="646113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ṣ1íḋê">
              <a:extLst>
                <a:ext uri="{FF2B5EF4-FFF2-40B4-BE49-F238E27FC236}">
                  <a16:creationId xmlns:a16="http://schemas.microsoft.com/office/drawing/2014/main" id="{DE6B0172-ECB0-4EA5-9D45-BB48C80D1A9F}"/>
                </a:ext>
              </a:extLst>
            </p:cNvPr>
            <p:cNvSpPr/>
            <p:nvPr/>
          </p:nvSpPr>
          <p:spPr bwMode="auto">
            <a:xfrm>
              <a:off x="4510088" y="2325687"/>
              <a:ext cx="403225" cy="784225"/>
            </a:xfrm>
            <a:custGeom>
              <a:avLst/>
              <a:gdLst>
                <a:gd name="T0" fmla="*/ 92 w 122"/>
                <a:gd name="T1" fmla="*/ 0 h 238"/>
                <a:gd name="T2" fmla="*/ 92 w 122"/>
                <a:gd name="T3" fmla="*/ 0 h 238"/>
                <a:gd name="T4" fmla="*/ 0 w 122"/>
                <a:gd name="T5" fmla="*/ 117 h 238"/>
                <a:gd name="T6" fmla="*/ 72 w 122"/>
                <a:gd name="T7" fmla="*/ 227 h 238"/>
                <a:gd name="T8" fmla="*/ 121 w 122"/>
                <a:gd name="T9" fmla="*/ 238 h 238"/>
                <a:gd name="T10" fmla="*/ 122 w 122"/>
                <a:gd name="T11" fmla="*/ 237 h 238"/>
                <a:gd name="T12" fmla="*/ 121 w 122"/>
                <a:gd name="T13" fmla="*/ 236 h 238"/>
                <a:gd name="T14" fmla="*/ 73 w 122"/>
                <a:gd name="T15" fmla="*/ 225 h 238"/>
                <a:gd name="T16" fmla="*/ 2 w 122"/>
                <a:gd name="T17" fmla="*/ 117 h 238"/>
                <a:gd name="T18" fmla="*/ 92 w 122"/>
                <a:gd name="T19" fmla="*/ 2 h 238"/>
                <a:gd name="T20" fmla="*/ 93 w 122"/>
                <a:gd name="T21" fmla="*/ 0 h 238"/>
                <a:gd name="T22" fmla="*/ 92 w 122"/>
                <a:gd name="T2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238"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39" y="13"/>
                    <a:pt x="0" y="60"/>
                    <a:pt x="0" y="117"/>
                  </a:cubicBezTo>
                  <a:cubicBezTo>
                    <a:pt x="0" y="166"/>
                    <a:pt x="30" y="208"/>
                    <a:pt x="72" y="227"/>
                  </a:cubicBezTo>
                  <a:cubicBezTo>
                    <a:pt x="87" y="234"/>
                    <a:pt x="103" y="238"/>
                    <a:pt x="121" y="238"/>
                  </a:cubicBezTo>
                  <a:cubicBezTo>
                    <a:pt x="121" y="238"/>
                    <a:pt x="122" y="237"/>
                    <a:pt x="122" y="237"/>
                  </a:cubicBezTo>
                  <a:cubicBezTo>
                    <a:pt x="122" y="236"/>
                    <a:pt x="121" y="236"/>
                    <a:pt x="121" y="236"/>
                  </a:cubicBezTo>
                  <a:cubicBezTo>
                    <a:pt x="104" y="236"/>
                    <a:pt x="87" y="232"/>
                    <a:pt x="73" y="225"/>
                  </a:cubicBezTo>
                  <a:cubicBezTo>
                    <a:pt x="31" y="207"/>
                    <a:pt x="2" y="165"/>
                    <a:pt x="2" y="117"/>
                  </a:cubicBezTo>
                  <a:cubicBezTo>
                    <a:pt x="2" y="61"/>
                    <a:pt x="41" y="15"/>
                    <a:pt x="92" y="2"/>
                  </a:cubicBezTo>
                  <a:cubicBezTo>
                    <a:pt x="93" y="2"/>
                    <a:pt x="93" y="1"/>
                    <a:pt x="93" y="0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ṡľídè">
              <a:extLst>
                <a:ext uri="{FF2B5EF4-FFF2-40B4-BE49-F238E27FC236}">
                  <a16:creationId xmlns:a16="http://schemas.microsoft.com/office/drawing/2014/main" id="{66901AA5-EDF4-4ADC-929E-6071B0B29BBE}"/>
                </a:ext>
              </a:extLst>
            </p:cNvPr>
            <p:cNvSpPr/>
            <p:nvPr/>
          </p:nvSpPr>
          <p:spPr bwMode="auto">
            <a:xfrm>
              <a:off x="4537076" y="2338387"/>
              <a:ext cx="741363" cy="744538"/>
            </a:xfrm>
            <a:custGeom>
              <a:avLst/>
              <a:gdLst>
                <a:gd name="T0" fmla="*/ 209 w 225"/>
                <a:gd name="T1" fmla="*/ 171 h 226"/>
                <a:gd name="T2" fmla="*/ 207 w 225"/>
                <a:gd name="T3" fmla="*/ 171 h 226"/>
                <a:gd name="T4" fmla="*/ 191 w 225"/>
                <a:gd name="T5" fmla="*/ 191 h 226"/>
                <a:gd name="T6" fmla="*/ 180 w 225"/>
                <a:gd name="T7" fmla="*/ 201 h 226"/>
                <a:gd name="T8" fmla="*/ 183 w 225"/>
                <a:gd name="T9" fmla="*/ 201 h 226"/>
                <a:gd name="T10" fmla="*/ 209 w 225"/>
                <a:gd name="T11" fmla="*/ 171 h 226"/>
                <a:gd name="T12" fmla="*/ 225 w 225"/>
                <a:gd name="T13" fmla="*/ 124 h 226"/>
                <a:gd name="T14" fmla="*/ 223 w 225"/>
                <a:gd name="T15" fmla="*/ 124 h 226"/>
                <a:gd name="T16" fmla="*/ 216 w 225"/>
                <a:gd name="T17" fmla="*/ 153 h 226"/>
                <a:gd name="T18" fmla="*/ 218 w 225"/>
                <a:gd name="T19" fmla="*/ 153 h 226"/>
                <a:gd name="T20" fmla="*/ 225 w 225"/>
                <a:gd name="T21" fmla="*/ 124 h 226"/>
                <a:gd name="T22" fmla="*/ 1 w 225"/>
                <a:gd name="T23" fmla="*/ 112 h 226"/>
                <a:gd name="T24" fmla="*/ 0 w 225"/>
                <a:gd name="T25" fmla="*/ 113 h 226"/>
                <a:gd name="T26" fmla="*/ 113 w 225"/>
                <a:gd name="T27" fmla="*/ 226 h 226"/>
                <a:gd name="T28" fmla="*/ 169 w 225"/>
                <a:gd name="T29" fmla="*/ 210 h 226"/>
                <a:gd name="T30" fmla="*/ 169 w 225"/>
                <a:gd name="T31" fmla="*/ 210 h 226"/>
                <a:gd name="T32" fmla="*/ 169 w 225"/>
                <a:gd name="T33" fmla="*/ 208 h 226"/>
                <a:gd name="T34" fmla="*/ 113 w 225"/>
                <a:gd name="T35" fmla="*/ 223 h 226"/>
                <a:gd name="T36" fmla="*/ 35 w 225"/>
                <a:gd name="T37" fmla="*/ 191 h 226"/>
                <a:gd name="T38" fmla="*/ 2 w 225"/>
                <a:gd name="T39" fmla="*/ 113 h 226"/>
                <a:gd name="T40" fmla="*/ 1 w 225"/>
                <a:gd name="T41" fmla="*/ 112 h 226"/>
                <a:gd name="T42" fmla="*/ 212 w 225"/>
                <a:gd name="T43" fmla="*/ 60 h 226"/>
                <a:gd name="T44" fmla="*/ 210 w 225"/>
                <a:gd name="T45" fmla="*/ 60 h 226"/>
                <a:gd name="T46" fmla="*/ 223 w 225"/>
                <a:gd name="T47" fmla="*/ 106 h 226"/>
                <a:gd name="T48" fmla="*/ 225 w 225"/>
                <a:gd name="T49" fmla="*/ 106 h 226"/>
                <a:gd name="T50" fmla="*/ 212 w 225"/>
                <a:gd name="T51" fmla="*/ 60 h 226"/>
                <a:gd name="T52" fmla="*/ 113 w 225"/>
                <a:gd name="T53" fmla="*/ 0 h 226"/>
                <a:gd name="T54" fmla="*/ 112 w 225"/>
                <a:gd name="T55" fmla="*/ 1 h 226"/>
                <a:gd name="T56" fmla="*/ 113 w 225"/>
                <a:gd name="T57" fmla="*/ 3 h 226"/>
                <a:gd name="T58" fmla="*/ 191 w 225"/>
                <a:gd name="T59" fmla="*/ 35 h 226"/>
                <a:gd name="T60" fmla="*/ 198 w 225"/>
                <a:gd name="T61" fmla="*/ 43 h 226"/>
                <a:gd name="T62" fmla="*/ 201 w 225"/>
                <a:gd name="T63" fmla="*/ 43 h 226"/>
                <a:gd name="T64" fmla="*/ 113 w 225"/>
                <a:gd name="T6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26">
                  <a:moveTo>
                    <a:pt x="209" y="171"/>
                  </a:moveTo>
                  <a:cubicBezTo>
                    <a:pt x="207" y="171"/>
                    <a:pt x="207" y="171"/>
                    <a:pt x="207" y="171"/>
                  </a:cubicBezTo>
                  <a:cubicBezTo>
                    <a:pt x="202" y="178"/>
                    <a:pt x="197" y="185"/>
                    <a:pt x="191" y="191"/>
                  </a:cubicBezTo>
                  <a:cubicBezTo>
                    <a:pt x="187" y="195"/>
                    <a:pt x="184" y="198"/>
                    <a:pt x="180" y="201"/>
                  </a:cubicBezTo>
                  <a:cubicBezTo>
                    <a:pt x="183" y="201"/>
                    <a:pt x="183" y="201"/>
                    <a:pt x="183" y="201"/>
                  </a:cubicBezTo>
                  <a:cubicBezTo>
                    <a:pt x="193" y="193"/>
                    <a:pt x="202" y="183"/>
                    <a:pt x="209" y="171"/>
                  </a:cubicBezTo>
                  <a:moveTo>
                    <a:pt x="225" y="124"/>
                  </a:moveTo>
                  <a:cubicBezTo>
                    <a:pt x="223" y="124"/>
                    <a:pt x="223" y="124"/>
                    <a:pt x="223" y="124"/>
                  </a:cubicBezTo>
                  <a:cubicBezTo>
                    <a:pt x="222" y="134"/>
                    <a:pt x="219" y="144"/>
                    <a:pt x="216" y="153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22" y="144"/>
                    <a:pt x="224" y="134"/>
                    <a:pt x="225" y="124"/>
                  </a:cubicBezTo>
                  <a:moveTo>
                    <a:pt x="1" y="112"/>
                  </a:moveTo>
                  <a:cubicBezTo>
                    <a:pt x="1" y="112"/>
                    <a:pt x="0" y="112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3" y="226"/>
                    <a:pt x="153" y="220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69" y="209"/>
                    <a:pt x="169" y="209"/>
                    <a:pt x="169" y="208"/>
                  </a:cubicBezTo>
                  <a:cubicBezTo>
                    <a:pt x="153" y="218"/>
                    <a:pt x="134" y="223"/>
                    <a:pt x="113" y="223"/>
                  </a:cubicBezTo>
                  <a:cubicBezTo>
                    <a:pt x="82" y="223"/>
                    <a:pt x="55" y="211"/>
                    <a:pt x="35" y="191"/>
                  </a:cubicBezTo>
                  <a:cubicBezTo>
                    <a:pt x="15" y="171"/>
                    <a:pt x="2" y="143"/>
                    <a:pt x="2" y="113"/>
                  </a:cubicBezTo>
                  <a:cubicBezTo>
                    <a:pt x="2" y="112"/>
                    <a:pt x="2" y="112"/>
                    <a:pt x="1" y="112"/>
                  </a:cubicBezTo>
                  <a:moveTo>
                    <a:pt x="212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7" y="74"/>
                    <a:pt x="222" y="89"/>
                    <a:pt x="223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4" y="89"/>
                    <a:pt x="220" y="74"/>
                    <a:pt x="212" y="60"/>
                  </a:cubicBezTo>
                  <a:moveTo>
                    <a:pt x="113" y="0"/>
                  </a:moveTo>
                  <a:cubicBezTo>
                    <a:pt x="112" y="0"/>
                    <a:pt x="112" y="1"/>
                    <a:pt x="112" y="1"/>
                  </a:cubicBezTo>
                  <a:cubicBezTo>
                    <a:pt x="112" y="2"/>
                    <a:pt x="112" y="3"/>
                    <a:pt x="113" y="3"/>
                  </a:cubicBezTo>
                  <a:cubicBezTo>
                    <a:pt x="143" y="3"/>
                    <a:pt x="171" y="15"/>
                    <a:pt x="191" y="35"/>
                  </a:cubicBezTo>
                  <a:cubicBezTo>
                    <a:pt x="193" y="37"/>
                    <a:pt x="196" y="40"/>
                    <a:pt x="198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80" y="17"/>
                    <a:pt x="148" y="0"/>
                    <a:pt x="113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ṧḻîḑê">
              <a:extLst>
                <a:ext uri="{FF2B5EF4-FFF2-40B4-BE49-F238E27FC236}">
                  <a16:creationId xmlns:a16="http://schemas.microsoft.com/office/drawing/2014/main" id="{F083DC6F-F15D-4C02-8C37-9055AD374049}"/>
                </a:ext>
              </a:extLst>
            </p:cNvPr>
            <p:cNvSpPr/>
            <p:nvPr/>
          </p:nvSpPr>
          <p:spPr bwMode="auto">
            <a:xfrm>
              <a:off x="5189538" y="2479675"/>
              <a:ext cx="46038" cy="55563"/>
            </a:xfrm>
            <a:custGeom>
              <a:avLst/>
              <a:gdLst>
                <a:gd name="T0" fmla="*/ 3 w 14"/>
                <a:gd name="T1" fmla="*/ 0 h 17"/>
                <a:gd name="T2" fmla="*/ 0 w 14"/>
                <a:gd name="T3" fmla="*/ 0 h 17"/>
                <a:gd name="T4" fmla="*/ 12 w 14"/>
                <a:gd name="T5" fmla="*/ 17 h 17"/>
                <a:gd name="T6" fmla="*/ 14 w 14"/>
                <a:gd name="T7" fmla="*/ 17 h 17"/>
                <a:gd name="T8" fmla="*/ 3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9" y="11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1" y="11"/>
                    <a:pt x="7" y="5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šľïďê">
              <a:extLst>
                <a:ext uri="{FF2B5EF4-FFF2-40B4-BE49-F238E27FC236}">
                  <a16:creationId xmlns:a16="http://schemas.microsoft.com/office/drawing/2014/main" id="{A43AF911-5E41-47FF-9444-1FCA0574D718}"/>
                </a:ext>
              </a:extLst>
            </p:cNvPr>
            <p:cNvSpPr/>
            <p:nvPr/>
          </p:nvSpPr>
          <p:spPr bwMode="auto">
            <a:xfrm>
              <a:off x="5272088" y="2687637"/>
              <a:ext cx="6350" cy="58738"/>
            </a:xfrm>
            <a:custGeom>
              <a:avLst/>
              <a:gdLst>
                <a:gd name="T0" fmla="*/ 2 w 2"/>
                <a:gd name="T1" fmla="*/ 0 h 18"/>
                <a:gd name="T2" fmla="*/ 0 w 2"/>
                <a:gd name="T3" fmla="*/ 0 h 18"/>
                <a:gd name="T4" fmla="*/ 0 w 2"/>
                <a:gd name="T5" fmla="*/ 7 h 18"/>
                <a:gd name="T6" fmla="*/ 0 w 2"/>
                <a:gd name="T7" fmla="*/ 18 h 18"/>
                <a:gd name="T8" fmla="*/ 2 w 2"/>
                <a:gd name="T9" fmla="*/ 18 h 18"/>
                <a:gd name="T10" fmla="*/ 2 w 2"/>
                <a:gd name="T11" fmla="*/ 7 h 18"/>
                <a:gd name="T12" fmla="*/ 2 w 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1"/>
                    <a:pt x="0" y="14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4"/>
                    <a:pt x="2" y="11"/>
                    <a:pt x="2" y="7"/>
                  </a:cubicBezTo>
                  <a:cubicBezTo>
                    <a:pt x="2" y="5"/>
                    <a:pt x="2" y="2"/>
                    <a:pt x="2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ṩḷîďe">
              <a:extLst>
                <a:ext uri="{FF2B5EF4-FFF2-40B4-BE49-F238E27FC236}">
                  <a16:creationId xmlns:a16="http://schemas.microsoft.com/office/drawing/2014/main" id="{D398B7A7-A204-48E7-992A-01102F2114A3}"/>
                </a:ext>
              </a:extLst>
            </p:cNvPr>
            <p:cNvSpPr/>
            <p:nvPr/>
          </p:nvSpPr>
          <p:spPr bwMode="auto">
            <a:xfrm>
              <a:off x="5219701" y="2843212"/>
              <a:ext cx="36513" cy="58738"/>
            </a:xfrm>
            <a:custGeom>
              <a:avLst/>
              <a:gdLst>
                <a:gd name="T0" fmla="*/ 11 w 11"/>
                <a:gd name="T1" fmla="*/ 0 h 18"/>
                <a:gd name="T2" fmla="*/ 9 w 11"/>
                <a:gd name="T3" fmla="*/ 0 h 18"/>
                <a:gd name="T4" fmla="*/ 0 w 11"/>
                <a:gd name="T5" fmla="*/ 18 h 18"/>
                <a:gd name="T6" fmla="*/ 2 w 11"/>
                <a:gd name="T7" fmla="*/ 18 h 18"/>
                <a:gd name="T8" fmla="*/ 11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7"/>
                    <a:pt x="3" y="13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" y="13"/>
                    <a:pt x="9" y="7"/>
                    <a:pt x="1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ṩḻïḋé">
              <a:extLst>
                <a:ext uri="{FF2B5EF4-FFF2-40B4-BE49-F238E27FC236}">
                  <a16:creationId xmlns:a16="http://schemas.microsoft.com/office/drawing/2014/main" id="{243450EC-B542-4308-96FB-F459BB8C3646}"/>
                </a:ext>
              </a:extLst>
            </p:cNvPr>
            <p:cNvSpPr/>
            <p:nvPr/>
          </p:nvSpPr>
          <p:spPr bwMode="auto">
            <a:xfrm>
              <a:off x="5094288" y="3000375"/>
              <a:ext cx="46038" cy="30163"/>
            </a:xfrm>
            <a:custGeom>
              <a:avLst/>
              <a:gdLst>
                <a:gd name="T0" fmla="*/ 14 w 14"/>
                <a:gd name="T1" fmla="*/ 0 h 9"/>
                <a:gd name="T2" fmla="*/ 11 w 14"/>
                <a:gd name="T3" fmla="*/ 0 h 9"/>
                <a:gd name="T4" fmla="*/ 0 w 14"/>
                <a:gd name="T5" fmla="*/ 7 h 9"/>
                <a:gd name="T6" fmla="*/ 0 w 14"/>
                <a:gd name="T7" fmla="*/ 9 h 9"/>
                <a:gd name="T8" fmla="*/ 0 w 14"/>
                <a:gd name="T9" fmla="*/ 9 h 9"/>
                <a:gd name="T10" fmla="*/ 14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5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7"/>
                    <a:pt x="10" y="4"/>
                    <a:pt x="14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ṣḻíḍé">
              <a:extLst>
                <a:ext uri="{FF2B5EF4-FFF2-40B4-BE49-F238E27FC236}">
                  <a16:creationId xmlns:a16="http://schemas.microsoft.com/office/drawing/2014/main" id="{CBD1537F-2A94-46B5-900E-F18A2116AAA4}"/>
                </a:ext>
              </a:extLst>
            </p:cNvPr>
            <p:cNvSpPr/>
            <p:nvPr/>
          </p:nvSpPr>
          <p:spPr bwMode="auto">
            <a:xfrm>
              <a:off x="4559301" y="2360612"/>
              <a:ext cx="700088" cy="700088"/>
            </a:xfrm>
            <a:custGeom>
              <a:avLst/>
              <a:gdLst>
                <a:gd name="T0" fmla="*/ 212 w 212"/>
                <a:gd name="T1" fmla="*/ 117 h 212"/>
                <a:gd name="T2" fmla="*/ 203 w 212"/>
                <a:gd name="T3" fmla="*/ 117 h 212"/>
                <a:gd name="T4" fmla="*/ 195 w 212"/>
                <a:gd name="T5" fmla="*/ 146 h 212"/>
                <a:gd name="T6" fmla="*/ 204 w 212"/>
                <a:gd name="T7" fmla="*/ 146 h 212"/>
                <a:gd name="T8" fmla="*/ 212 w 212"/>
                <a:gd name="T9" fmla="*/ 117 h 212"/>
                <a:gd name="T10" fmla="*/ 198 w 212"/>
                <a:gd name="T11" fmla="*/ 53 h 212"/>
                <a:gd name="T12" fmla="*/ 188 w 212"/>
                <a:gd name="T13" fmla="*/ 53 h 212"/>
                <a:gd name="T14" fmla="*/ 203 w 212"/>
                <a:gd name="T15" fmla="*/ 99 h 212"/>
                <a:gd name="T16" fmla="*/ 212 w 212"/>
                <a:gd name="T17" fmla="*/ 99 h 212"/>
                <a:gd name="T18" fmla="*/ 198 w 212"/>
                <a:gd name="T19" fmla="*/ 53 h 212"/>
                <a:gd name="T20" fmla="*/ 106 w 212"/>
                <a:gd name="T21" fmla="*/ 0 h 212"/>
                <a:gd name="T22" fmla="*/ 0 w 212"/>
                <a:gd name="T23" fmla="*/ 106 h 212"/>
                <a:gd name="T24" fmla="*/ 106 w 212"/>
                <a:gd name="T25" fmla="*/ 212 h 212"/>
                <a:gd name="T26" fmla="*/ 195 w 212"/>
                <a:gd name="T27" fmla="*/ 164 h 212"/>
                <a:gd name="T28" fmla="*/ 184 w 212"/>
                <a:gd name="T29" fmla="*/ 164 h 212"/>
                <a:gd name="T30" fmla="*/ 106 w 212"/>
                <a:gd name="T31" fmla="*/ 204 h 212"/>
                <a:gd name="T32" fmla="*/ 8 w 212"/>
                <a:gd name="T33" fmla="*/ 106 h 212"/>
                <a:gd name="T34" fmla="*/ 106 w 212"/>
                <a:gd name="T35" fmla="*/ 8 h 212"/>
                <a:gd name="T36" fmla="*/ 174 w 212"/>
                <a:gd name="T37" fmla="*/ 36 h 212"/>
                <a:gd name="T38" fmla="*/ 185 w 212"/>
                <a:gd name="T39" fmla="*/ 36 h 212"/>
                <a:gd name="T40" fmla="*/ 106 w 212"/>
                <a:gd name="T4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12">
                  <a:moveTo>
                    <a:pt x="212" y="117"/>
                  </a:moveTo>
                  <a:cubicBezTo>
                    <a:pt x="203" y="117"/>
                    <a:pt x="203" y="117"/>
                    <a:pt x="203" y="117"/>
                  </a:cubicBezTo>
                  <a:cubicBezTo>
                    <a:pt x="202" y="127"/>
                    <a:pt x="199" y="137"/>
                    <a:pt x="195" y="146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8" y="137"/>
                    <a:pt x="211" y="127"/>
                    <a:pt x="212" y="117"/>
                  </a:cubicBezTo>
                  <a:moveTo>
                    <a:pt x="198" y="53"/>
                  </a:moveTo>
                  <a:cubicBezTo>
                    <a:pt x="188" y="53"/>
                    <a:pt x="188" y="53"/>
                    <a:pt x="188" y="53"/>
                  </a:cubicBezTo>
                  <a:cubicBezTo>
                    <a:pt x="197" y="67"/>
                    <a:pt x="202" y="82"/>
                    <a:pt x="20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82"/>
                    <a:pt x="206" y="67"/>
                    <a:pt x="198" y="53"/>
                  </a:cubicBezTo>
                  <a:moveTo>
                    <a:pt x="106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43" y="212"/>
                    <a:pt x="176" y="193"/>
                    <a:pt x="195" y="164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67" y="188"/>
                    <a:pt x="138" y="204"/>
                    <a:pt x="106" y="204"/>
                  </a:cubicBezTo>
                  <a:cubicBezTo>
                    <a:pt x="52" y="204"/>
                    <a:pt x="8" y="160"/>
                    <a:pt x="8" y="106"/>
                  </a:cubicBezTo>
                  <a:cubicBezTo>
                    <a:pt x="8" y="52"/>
                    <a:pt x="52" y="8"/>
                    <a:pt x="106" y="8"/>
                  </a:cubicBezTo>
                  <a:cubicBezTo>
                    <a:pt x="132" y="8"/>
                    <a:pt x="156" y="19"/>
                    <a:pt x="174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66" y="14"/>
                    <a:pt x="138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sľíďé">
              <a:extLst>
                <a:ext uri="{FF2B5EF4-FFF2-40B4-BE49-F238E27FC236}">
                  <a16:creationId xmlns:a16="http://schemas.microsoft.com/office/drawing/2014/main" id="{B90CC27D-A9BD-4255-B9F7-F80FD18831FB}"/>
                </a:ext>
              </a:extLst>
            </p:cNvPr>
            <p:cNvSpPr/>
            <p:nvPr/>
          </p:nvSpPr>
          <p:spPr bwMode="auto">
            <a:xfrm>
              <a:off x="5133976" y="2479675"/>
              <a:ext cx="79375" cy="55563"/>
            </a:xfrm>
            <a:custGeom>
              <a:avLst/>
              <a:gdLst>
                <a:gd name="T0" fmla="*/ 11 w 24"/>
                <a:gd name="T1" fmla="*/ 0 h 17"/>
                <a:gd name="T2" fmla="*/ 0 w 24"/>
                <a:gd name="T3" fmla="*/ 0 h 17"/>
                <a:gd name="T4" fmla="*/ 14 w 24"/>
                <a:gd name="T5" fmla="*/ 17 h 17"/>
                <a:gd name="T6" fmla="*/ 24 w 24"/>
                <a:gd name="T7" fmla="*/ 17 h 17"/>
                <a:gd name="T8" fmla="*/ 11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1"/>
                    <a:pt x="16" y="5"/>
                    <a:pt x="11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ṥ1íḑè">
              <a:extLst>
                <a:ext uri="{FF2B5EF4-FFF2-40B4-BE49-F238E27FC236}">
                  <a16:creationId xmlns:a16="http://schemas.microsoft.com/office/drawing/2014/main" id="{F949E75A-10C1-4503-810C-F648CCE2EE07}"/>
                </a:ext>
              </a:extLst>
            </p:cNvPr>
            <p:cNvSpPr/>
            <p:nvPr/>
          </p:nvSpPr>
          <p:spPr bwMode="auto">
            <a:xfrm>
              <a:off x="5229226" y="2687637"/>
              <a:ext cx="30163" cy="58738"/>
            </a:xfrm>
            <a:custGeom>
              <a:avLst/>
              <a:gdLst>
                <a:gd name="T0" fmla="*/ 9 w 9"/>
                <a:gd name="T1" fmla="*/ 7 h 18"/>
                <a:gd name="T2" fmla="*/ 1 w 9"/>
                <a:gd name="T3" fmla="*/ 7 h 18"/>
                <a:gd name="T4" fmla="*/ 1 w 9"/>
                <a:gd name="T5" fmla="*/ 7 h 18"/>
                <a:gd name="T6" fmla="*/ 0 w 9"/>
                <a:gd name="T7" fmla="*/ 18 h 18"/>
                <a:gd name="T8" fmla="*/ 9 w 9"/>
                <a:gd name="T9" fmla="*/ 18 h 18"/>
                <a:gd name="T10" fmla="*/ 9 w 9"/>
                <a:gd name="T11" fmla="*/ 7 h 18"/>
                <a:gd name="T12" fmla="*/ 9 w 9"/>
                <a:gd name="T13" fmla="*/ 0 h 18"/>
                <a:gd name="T14" fmla="*/ 0 w 9"/>
                <a:gd name="T15" fmla="*/ 0 h 18"/>
                <a:gd name="T16" fmla="*/ 1 w 9"/>
                <a:gd name="T17" fmla="*/ 7 h 18"/>
                <a:gd name="T18" fmla="*/ 1 w 9"/>
                <a:gd name="T19" fmla="*/ 7 h 18"/>
                <a:gd name="T20" fmla="*/ 9 w 9"/>
                <a:gd name="T21" fmla="*/ 7 h 18"/>
                <a:gd name="T22" fmla="*/ 9 w 9"/>
                <a:gd name="T23" fmla="*/ 7 h 18"/>
                <a:gd name="T24" fmla="*/ 9 w 9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8">
                  <a:moveTo>
                    <a:pt x="9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14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4"/>
                    <a:pt x="9" y="11"/>
                    <a:pt x="9" y="7"/>
                  </a:cubicBezTo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2"/>
                    <a:pt x="9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şḷiḓê">
              <a:extLst>
                <a:ext uri="{FF2B5EF4-FFF2-40B4-BE49-F238E27FC236}">
                  <a16:creationId xmlns:a16="http://schemas.microsoft.com/office/drawing/2014/main" id="{A47A3B48-BD2E-4272-87DF-27B49AFA30FC}"/>
                </a:ext>
              </a:extLst>
            </p:cNvPr>
            <p:cNvSpPr/>
            <p:nvPr/>
          </p:nvSpPr>
          <p:spPr bwMode="auto">
            <a:xfrm>
              <a:off x="5167313" y="2843212"/>
              <a:ext cx="65088" cy="58738"/>
            </a:xfrm>
            <a:custGeom>
              <a:avLst/>
              <a:gdLst>
                <a:gd name="T0" fmla="*/ 20 w 20"/>
                <a:gd name="T1" fmla="*/ 0 h 18"/>
                <a:gd name="T2" fmla="*/ 11 w 20"/>
                <a:gd name="T3" fmla="*/ 0 h 18"/>
                <a:gd name="T4" fmla="*/ 0 w 20"/>
                <a:gd name="T5" fmla="*/ 18 h 18"/>
                <a:gd name="T6" fmla="*/ 11 w 20"/>
                <a:gd name="T7" fmla="*/ 18 h 18"/>
                <a:gd name="T8" fmla="*/ 2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7"/>
                    <a:pt x="4" y="13"/>
                    <a:pt x="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3"/>
                    <a:pt x="18" y="7"/>
                    <a:pt x="2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śľiḍé">
              <a:extLst>
                <a:ext uri="{FF2B5EF4-FFF2-40B4-BE49-F238E27FC236}">
                  <a16:creationId xmlns:a16="http://schemas.microsoft.com/office/drawing/2014/main" id="{BCD8AE4B-31CA-4228-B222-0253DF695804}"/>
                </a:ext>
              </a:extLst>
            </p:cNvPr>
            <p:cNvSpPr/>
            <p:nvPr/>
          </p:nvSpPr>
          <p:spPr bwMode="auto">
            <a:xfrm>
              <a:off x="4586288" y="2387600"/>
              <a:ext cx="646113" cy="646113"/>
            </a:xfrm>
            <a:custGeom>
              <a:avLst/>
              <a:gdLst>
                <a:gd name="T0" fmla="*/ 98 w 196"/>
                <a:gd name="T1" fmla="*/ 0 h 196"/>
                <a:gd name="T2" fmla="*/ 0 w 196"/>
                <a:gd name="T3" fmla="*/ 98 h 196"/>
                <a:gd name="T4" fmla="*/ 98 w 196"/>
                <a:gd name="T5" fmla="*/ 196 h 196"/>
                <a:gd name="T6" fmla="*/ 176 w 196"/>
                <a:gd name="T7" fmla="*/ 156 h 196"/>
                <a:gd name="T8" fmla="*/ 187 w 196"/>
                <a:gd name="T9" fmla="*/ 138 h 196"/>
                <a:gd name="T10" fmla="*/ 195 w 196"/>
                <a:gd name="T11" fmla="*/ 109 h 196"/>
                <a:gd name="T12" fmla="*/ 196 w 196"/>
                <a:gd name="T13" fmla="*/ 98 h 196"/>
                <a:gd name="T14" fmla="*/ 196 w 196"/>
                <a:gd name="T15" fmla="*/ 98 h 196"/>
                <a:gd name="T16" fmla="*/ 187 w 196"/>
                <a:gd name="T17" fmla="*/ 98 h 196"/>
                <a:gd name="T18" fmla="*/ 161 w 196"/>
                <a:gd name="T19" fmla="*/ 161 h 196"/>
                <a:gd name="T20" fmla="*/ 98 w 196"/>
                <a:gd name="T21" fmla="*/ 187 h 196"/>
                <a:gd name="T22" fmla="*/ 35 w 196"/>
                <a:gd name="T23" fmla="*/ 161 h 196"/>
                <a:gd name="T24" fmla="*/ 9 w 196"/>
                <a:gd name="T25" fmla="*/ 98 h 196"/>
                <a:gd name="T26" fmla="*/ 35 w 196"/>
                <a:gd name="T27" fmla="*/ 35 h 196"/>
                <a:gd name="T28" fmla="*/ 98 w 196"/>
                <a:gd name="T29" fmla="*/ 9 h 196"/>
                <a:gd name="T30" fmla="*/ 161 w 196"/>
                <a:gd name="T31" fmla="*/ 35 h 196"/>
                <a:gd name="T32" fmla="*/ 187 w 196"/>
                <a:gd name="T33" fmla="*/ 98 h 196"/>
                <a:gd name="T34" fmla="*/ 196 w 196"/>
                <a:gd name="T35" fmla="*/ 98 h 196"/>
                <a:gd name="T36" fmla="*/ 195 w 196"/>
                <a:gd name="T37" fmla="*/ 91 h 196"/>
                <a:gd name="T38" fmla="*/ 180 w 196"/>
                <a:gd name="T39" fmla="*/ 45 h 196"/>
                <a:gd name="T40" fmla="*/ 166 w 196"/>
                <a:gd name="T41" fmla="*/ 28 h 196"/>
                <a:gd name="T42" fmla="*/ 98 w 196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30" y="196"/>
                    <a:pt x="159" y="180"/>
                    <a:pt x="176" y="156"/>
                  </a:cubicBezTo>
                  <a:cubicBezTo>
                    <a:pt x="180" y="151"/>
                    <a:pt x="184" y="145"/>
                    <a:pt x="187" y="138"/>
                  </a:cubicBezTo>
                  <a:cubicBezTo>
                    <a:pt x="191" y="129"/>
                    <a:pt x="194" y="119"/>
                    <a:pt x="195" y="109"/>
                  </a:cubicBezTo>
                  <a:cubicBezTo>
                    <a:pt x="195" y="105"/>
                    <a:pt x="196" y="10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3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3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9"/>
                    <a:pt x="73" y="9"/>
                    <a:pt x="98" y="9"/>
                  </a:cubicBezTo>
                  <a:cubicBezTo>
                    <a:pt x="123" y="9"/>
                    <a:pt x="145" y="19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96"/>
                    <a:pt x="196" y="93"/>
                    <a:pt x="195" y="91"/>
                  </a:cubicBezTo>
                  <a:cubicBezTo>
                    <a:pt x="194" y="74"/>
                    <a:pt x="189" y="59"/>
                    <a:pt x="180" y="45"/>
                  </a:cubicBezTo>
                  <a:cubicBezTo>
                    <a:pt x="176" y="39"/>
                    <a:pt x="171" y="33"/>
                    <a:pt x="166" y="28"/>
                  </a:cubicBezTo>
                  <a:cubicBezTo>
                    <a:pt x="148" y="11"/>
                    <a:pt x="124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şļiḓê">
              <a:extLst>
                <a:ext uri="{FF2B5EF4-FFF2-40B4-BE49-F238E27FC236}">
                  <a16:creationId xmlns:a16="http://schemas.microsoft.com/office/drawing/2014/main" id="{594441FD-5305-4258-9E44-723EB136F9D2}"/>
                </a:ext>
              </a:extLst>
            </p:cNvPr>
            <p:cNvSpPr/>
            <p:nvPr/>
          </p:nvSpPr>
          <p:spPr bwMode="auto">
            <a:xfrm>
              <a:off x="4619626" y="2632075"/>
              <a:ext cx="98425" cy="160338"/>
            </a:xfrm>
            <a:custGeom>
              <a:avLst/>
              <a:gdLst>
                <a:gd name="T0" fmla="*/ 30 w 30"/>
                <a:gd name="T1" fmla="*/ 32 h 49"/>
                <a:gd name="T2" fmla="*/ 15 w 30"/>
                <a:gd name="T3" fmla="*/ 49 h 49"/>
                <a:gd name="T4" fmla="*/ 0 w 30"/>
                <a:gd name="T5" fmla="*/ 38 h 49"/>
                <a:gd name="T6" fmla="*/ 10 w 30"/>
                <a:gd name="T7" fmla="*/ 36 h 49"/>
                <a:gd name="T8" fmla="*/ 15 w 30"/>
                <a:gd name="T9" fmla="*/ 40 h 49"/>
                <a:gd name="T10" fmla="*/ 20 w 30"/>
                <a:gd name="T11" fmla="*/ 31 h 49"/>
                <a:gd name="T12" fmla="*/ 20 w 30"/>
                <a:gd name="T13" fmla="*/ 0 h 49"/>
                <a:gd name="T14" fmla="*/ 30 w 30"/>
                <a:gd name="T15" fmla="*/ 0 h 49"/>
                <a:gd name="T16" fmla="*/ 30 w 30"/>
                <a:gd name="T17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9">
                  <a:moveTo>
                    <a:pt x="30" y="32"/>
                  </a:moveTo>
                  <a:cubicBezTo>
                    <a:pt x="30" y="41"/>
                    <a:pt x="28" y="49"/>
                    <a:pt x="15" y="49"/>
                  </a:cubicBezTo>
                  <a:cubicBezTo>
                    <a:pt x="7" y="49"/>
                    <a:pt x="2" y="45"/>
                    <a:pt x="0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2" y="40"/>
                    <a:pt x="15" y="40"/>
                  </a:cubicBezTo>
                  <a:cubicBezTo>
                    <a:pt x="20" y="40"/>
                    <a:pt x="20" y="34"/>
                    <a:pt x="20" y="3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3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šľïďê">
              <a:extLst>
                <a:ext uri="{FF2B5EF4-FFF2-40B4-BE49-F238E27FC236}">
                  <a16:creationId xmlns:a16="http://schemas.microsoft.com/office/drawing/2014/main" id="{432EDC3E-9351-4708-8E91-492EC5AF010D}"/>
                </a:ext>
              </a:extLst>
            </p:cNvPr>
            <p:cNvSpPr/>
            <p:nvPr/>
          </p:nvSpPr>
          <p:spPr bwMode="auto">
            <a:xfrm>
              <a:off x="4730751" y="2632075"/>
              <a:ext cx="165100" cy="157163"/>
            </a:xfrm>
            <a:custGeom>
              <a:avLst/>
              <a:gdLst>
                <a:gd name="T0" fmla="*/ 44 w 104"/>
                <a:gd name="T1" fmla="*/ 0 h 99"/>
                <a:gd name="T2" fmla="*/ 61 w 104"/>
                <a:gd name="T3" fmla="*/ 0 h 99"/>
                <a:gd name="T4" fmla="*/ 104 w 104"/>
                <a:gd name="T5" fmla="*/ 99 h 99"/>
                <a:gd name="T6" fmla="*/ 79 w 104"/>
                <a:gd name="T7" fmla="*/ 99 h 99"/>
                <a:gd name="T8" fmla="*/ 71 w 104"/>
                <a:gd name="T9" fmla="*/ 79 h 99"/>
                <a:gd name="T10" fmla="*/ 34 w 104"/>
                <a:gd name="T11" fmla="*/ 79 h 99"/>
                <a:gd name="T12" fmla="*/ 25 w 104"/>
                <a:gd name="T13" fmla="*/ 99 h 99"/>
                <a:gd name="T14" fmla="*/ 0 w 104"/>
                <a:gd name="T15" fmla="*/ 99 h 99"/>
                <a:gd name="T16" fmla="*/ 44 w 104"/>
                <a:gd name="T17" fmla="*/ 0 h 99"/>
                <a:gd name="T18" fmla="*/ 52 w 104"/>
                <a:gd name="T19" fmla="*/ 29 h 99"/>
                <a:gd name="T20" fmla="*/ 40 w 104"/>
                <a:gd name="T21" fmla="*/ 60 h 99"/>
                <a:gd name="T22" fmla="*/ 63 w 104"/>
                <a:gd name="T23" fmla="*/ 60 h 99"/>
                <a:gd name="T24" fmla="*/ 52 w 104"/>
                <a:gd name="T25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99">
                  <a:moveTo>
                    <a:pt x="44" y="0"/>
                  </a:moveTo>
                  <a:lnTo>
                    <a:pt x="61" y="0"/>
                  </a:lnTo>
                  <a:lnTo>
                    <a:pt x="104" y="99"/>
                  </a:lnTo>
                  <a:lnTo>
                    <a:pt x="79" y="99"/>
                  </a:lnTo>
                  <a:lnTo>
                    <a:pt x="71" y="79"/>
                  </a:lnTo>
                  <a:lnTo>
                    <a:pt x="34" y="79"/>
                  </a:lnTo>
                  <a:lnTo>
                    <a:pt x="25" y="99"/>
                  </a:lnTo>
                  <a:lnTo>
                    <a:pt x="0" y="99"/>
                  </a:lnTo>
                  <a:lnTo>
                    <a:pt x="44" y="0"/>
                  </a:lnTo>
                  <a:close/>
                  <a:moveTo>
                    <a:pt x="52" y="29"/>
                  </a:moveTo>
                  <a:lnTo>
                    <a:pt x="40" y="60"/>
                  </a:lnTo>
                  <a:lnTo>
                    <a:pt x="63" y="60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$ľiḑè">
              <a:extLst>
                <a:ext uri="{FF2B5EF4-FFF2-40B4-BE49-F238E27FC236}">
                  <a16:creationId xmlns:a16="http://schemas.microsoft.com/office/drawing/2014/main" id="{043CB4C3-5D01-4D37-A50B-9A3537AADA90}"/>
                </a:ext>
              </a:extLst>
            </p:cNvPr>
            <p:cNvSpPr/>
            <p:nvPr/>
          </p:nvSpPr>
          <p:spPr bwMode="auto">
            <a:xfrm>
              <a:off x="4883151" y="2632075"/>
              <a:ext cx="152400" cy="157163"/>
            </a:xfrm>
            <a:custGeom>
              <a:avLst/>
              <a:gdLst>
                <a:gd name="T0" fmla="*/ 0 w 96"/>
                <a:gd name="T1" fmla="*/ 0 h 99"/>
                <a:gd name="T2" fmla="*/ 25 w 96"/>
                <a:gd name="T3" fmla="*/ 0 h 99"/>
                <a:gd name="T4" fmla="*/ 48 w 96"/>
                <a:gd name="T5" fmla="*/ 64 h 99"/>
                <a:gd name="T6" fmla="*/ 48 w 96"/>
                <a:gd name="T7" fmla="*/ 64 h 99"/>
                <a:gd name="T8" fmla="*/ 73 w 96"/>
                <a:gd name="T9" fmla="*/ 0 h 99"/>
                <a:gd name="T10" fmla="*/ 96 w 96"/>
                <a:gd name="T11" fmla="*/ 0 h 99"/>
                <a:gd name="T12" fmla="*/ 56 w 96"/>
                <a:gd name="T13" fmla="*/ 99 h 99"/>
                <a:gd name="T14" fmla="*/ 39 w 96"/>
                <a:gd name="T15" fmla="*/ 99 h 99"/>
                <a:gd name="T16" fmla="*/ 0 w 96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9">
                  <a:moveTo>
                    <a:pt x="0" y="0"/>
                  </a:moveTo>
                  <a:lnTo>
                    <a:pt x="25" y="0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73" y="0"/>
                  </a:lnTo>
                  <a:lnTo>
                    <a:pt x="96" y="0"/>
                  </a:lnTo>
                  <a:lnTo>
                    <a:pt x="56" y="99"/>
                  </a:lnTo>
                  <a:lnTo>
                    <a:pt x="39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ṡḻîdè">
              <a:extLst>
                <a:ext uri="{FF2B5EF4-FFF2-40B4-BE49-F238E27FC236}">
                  <a16:creationId xmlns:a16="http://schemas.microsoft.com/office/drawing/2014/main" id="{C6B89177-2D86-46FD-BF1D-01E1CF3C97D9}"/>
                </a:ext>
              </a:extLst>
            </p:cNvPr>
            <p:cNvSpPr/>
            <p:nvPr/>
          </p:nvSpPr>
          <p:spPr bwMode="auto">
            <a:xfrm>
              <a:off x="5021263" y="2632075"/>
              <a:ext cx="165100" cy="157163"/>
            </a:xfrm>
            <a:custGeom>
              <a:avLst/>
              <a:gdLst>
                <a:gd name="T0" fmla="*/ 44 w 104"/>
                <a:gd name="T1" fmla="*/ 0 h 99"/>
                <a:gd name="T2" fmla="*/ 61 w 104"/>
                <a:gd name="T3" fmla="*/ 0 h 99"/>
                <a:gd name="T4" fmla="*/ 104 w 104"/>
                <a:gd name="T5" fmla="*/ 99 h 99"/>
                <a:gd name="T6" fmla="*/ 79 w 104"/>
                <a:gd name="T7" fmla="*/ 99 h 99"/>
                <a:gd name="T8" fmla="*/ 71 w 104"/>
                <a:gd name="T9" fmla="*/ 79 h 99"/>
                <a:gd name="T10" fmla="*/ 34 w 104"/>
                <a:gd name="T11" fmla="*/ 79 h 99"/>
                <a:gd name="T12" fmla="*/ 25 w 104"/>
                <a:gd name="T13" fmla="*/ 99 h 99"/>
                <a:gd name="T14" fmla="*/ 0 w 104"/>
                <a:gd name="T15" fmla="*/ 99 h 99"/>
                <a:gd name="T16" fmla="*/ 44 w 104"/>
                <a:gd name="T17" fmla="*/ 0 h 99"/>
                <a:gd name="T18" fmla="*/ 52 w 104"/>
                <a:gd name="T19" fmla="*/ 29 h 99"/>
                <a:gd name="T20" fmla="*/ 40 w 104"/>
                <a:gd name="T21" fmla="*/ 60 h 99"/>
                <a:gd name="T22" fmla="*/ 65 w 104"/>
                <a:gd name="T23" fmla="*/ 60 h 99"/>
                <a:gd name="T24" fmla="*/ 52 w 104"/>
                <a:gd name="T25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99">
                  <a:moveTo>
                    <a:pt x="44" y="0"/>
                  </a:moveTo>
                  <a:lnTo>
                    <a:pt x="61" y="0"/>
                  </a:lnTo>
                  <a:lnTo>
                    <a:pt x="104" y="99"/>
                  </a:lnTo>
                  <a:lnTo>
                    <a:pt x="79" y="99"/>
                  </a:lnTo>
                  <a:lnTo>
                    <a:pt x="71" y="79"/>
                  </a:lnTo>
                  <a:lnTo>
                    <a:pt x="34" y="79"/>
                  </a:lnTo>
                  <a:lnTo>
                    <a:pt x="25" y="99"/>
                  </a:lnTo>
                  <a:lnTo>
                    <a:pt x="0" y="99"/>
                  </a:lnTo>
                  <a:lnTo>
                    <a:pt x="44" y="0"/>
                  </a:lnTo>
                  <a:close/>
                  <a:moveTo>
                    <a:pt x="52" y="29"/>
                  </a:moveTo>
                  <a:lnTo>
                    <a:pt x="40" y="60"/>
                  </a:lnTo>
                  <a:lnTo>
                    <a:pt x="65" y="60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šḻide">
              <a:extLst>
                <a:ext uri="{FF2B5EF4-FFF2-40B4-BE49-F238E27FC236}">
                  <a16:creationId xmlns:a16="http://schemas.microsoft.com/office/drawing/2014/main" id="{FD90B60F-933D-4444-A927-01D04881ADC1}"/>
                </a:ext>
              </a:extLst>
            </p:cNvPr>
            <p:cNvSpPr/>
            <p:nvPr/>
          </p:nvSpPr>
          <p:spPr bwMode="auto">
            <a:xfrm>
              <a:off x="5754688" y="3863975"/>
              <a:ext cx="455613" cy="320675"/>
            </a:xfrm>
            <a:custGeom>
              <a:avLst/>
              <a:gdLst>
                <a:gd name="T0" fmla="*/ 121 w 138"/>
                <a:gd name="T1" fmla="*/ 52 h 97"/>
                <a:gd name="T2" fmla="*/ 107 w 138"/>
                <a:gd name="T3" fmla="*/ 31 h 97"/>
                <a:gd name="T4" fmla="*/ 107 w 138"/>
                <a:gd name="T5" fmla="*/ 0 h 97"/>
                <a:gd name="T6" fmla="*/ 107 w 138"/>
                <a:gd name="T7" fmla="*/ 0 h 97"/>
                <a:gd name="T8" fmla="*/ 47 w 138"/>
                <a:gd name="T9" fmla="*/ 0 h 97"/>
                <a:gd name="T10" fmla="*/ 30 w 138"/>
                <a:gd name="T11" fmla="*/ 0 h 97"/>
                <a:gd name="T12" fmla="*/ 30 w 138"/>
                <a:gd name="T13" fmla="*/ 31 h 97"/>
                <a:gd name="T14" fmla="*/ 16 w 138"/>
                <a:gd name="T15" fmla="*/ 52 h 97"/>
                <a:gd name="T16" fmla="*/ 0 w 138"/>
                <a:gd name="T17" fmla="*/ 60 h 97"/>
                <a:gd name="T18" fmla="*/ 53 w 138"/>
                <a:gd name="T19" fmla="*/ 97 h 97"/>
                <a:gd name="T20" fmla="*/ 85 w 138"/>
                <a:gd name="T21" fmla="*/ 97 h 97"/>
                <a:gd name="T22" fmla="*/ 138 w 138"/>
                <a:gd name="T23" fmla="*/ 60 h 97"/>
                <a:gd name="T24" fmla="*/ 121 w 138"/>
                <a:gd name="T25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97">
                  <a:moveTo>
                    <a:pt x="121" y="52"/>
                  </a:moveTo>
                  <a:cubicBezTo>
                    <a:pt x="113" y="48"/>
                    <a:pt x="107" y="40"/>
                    <a:pt x="107" y="3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40"/>
                    <a:pt x="25" y="48"/>
                    <a:pt x="16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138" y="60"/>
                    <a:pt x="138" y="60"/>
                    <a:pt x="138" y="60"/>
                  </a:cubicBezTo>
                  <a:lnTo>
                    <a:pt x="121" y="52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ṥļîďê">
              <a:extLst>
                <a:ext uri="{FF2B5EF4-FFF2-40B4-BE49-F238E27FC236}">
                  <a16:creationId xmlns:a16="http://schemas.microsoft.com/office/drawing/2014/main" id="{5C98C0B6-1BDD-4D08-A83A-D9D2A2139B79}"/>
                </a:ext>
              </a:extLst>
            </p:cNvPr>
            <p:cNvSpPr/>
            <p:nvPr/>
          </p:nvSpPr>
          <p:spPr bwMode="auto">
            <a:xfrm>
              <a:off x="5853113" y="3863975"/>
              <a:ext cx="257175" cy="128588"/>
            </a:xfrm>
            <a:custGeom>
              <a:avLst/>
              <a:gdLst>
                <a:gd name="T0" fmla="*/ 77 w 78"/>
                <a:gd name="T1" fmla="*/ 0 h 39"/>
                <a:gd name="T2" fmla="*/ 17 w 78"/>
                <a:gd name="T3" fmla="*/ 0 h 39"/>
                <a:gd name="T4" fmla="*/ 0 w 78"/>
                <a:gd name="T5" fmla="*/ 0 h 39"/>
                <a:gd name="T6" fmla="*/ 0 w 78"/>
                <a:gd name="T7" fmla="*/ 31 h 39"/>
                <a:gd name="T8" fmla="*/ 0 w 78"/>
                <a:gd name="T9" fmla="*/ 33 h 39"/>
                <a:gd name="T10" fmla="*/ 40 w 78"/>
                <a:gd name="T11" fmla="*/ 39 h 39"/>
                <a:gd name="T12" fmla="*/ 78 w 78"/>
                <a:gd name="T13" fmla="*/ 34 h 39"/>
                <a:gd name="T14" fmla="*/ 77 w 78"/>
                <a:gd name="T15" fmla="*/ 31 h 39"/>
                <a:gd name="T16" fmla="*/ 77 w 7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9">
                  <a:moveTo>
                    <a:pt x="7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3" y="37"/>
                    <a:pt x="26" y="39"/>
                    <a:pt x="40" y="39"/>
                  </a:cubicBezTo>
                  <a:cubicBezTo>
                    <a:pt x="53" y="39"/>
                    <a:pt x="66" y="37"/>
                    <a:pt x="78" y="34"/>
                  </a:cubicBezTo>
                  <a:cubicBezTo>
                    <a:pt x="78" y="33"/>
                    <a:pt x="77" y="32"/>
                    <a:pt x="77" y="31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E5A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šḻiḑé">
              <a:extLst>
                <a:ext uri="{FF2B5EF4-FFF2-40B4-BE49-F238E27FC236}">
                  <a16:creationId xmlns:a16="http://schemas.microsoft.com/office/drawing/2014/main" id="{1880DF09-A97B-4B98-BCA5-D48CBC2A8F1B}"/>
                </a:ext>
              </a:extLst>
            </p:cNvPr>
            <p:cNvSpPr/>
            <p:nvPr/>
          </p:nvSpPr>
          <p:spPr bwMode="auto">
            <a:xfrm>
              <a:off x="5537201" y="4044950"/>
              <a:ext cx="1009650" cy="1166813"/>
            </a:xfrm>
            <a:custGeom>
              <a:avLst/>
              <a:gdLst>
                <a:gd name="T0" fmla="*/ 306 w 306"/>
                <a:gd name="T1" fmla="*/ 74 h 354"/>
                <a:gd name="T2" fmla="*/ 284 w 306"/>
                <a:gd name="T3" fmla="*/ 24 h 354"/>
                <a:gd name="T4" fmla="*/ 248 w 306"/>
                <a:gd name="T5" fmla="*/ 0 h 354"/>
                <a:gd name="T6" fmla="*/ 222 w 306"/>
                <a:gd name="T7" fmla="*/ 0 h 354"/>
                <a:gd name="T8" fmla="*/ 210 w 306"/>
                <a:gd name="T9" fmla="*/ 0 h 354"/>
                <a:gd name="T10" fmla="*/ 197 w 306"/>
                <a:gd name="T11" fmla="*/ 0 h 354"/>
                <a:gd name="T12" fmla="*/ 135 w 306"/>
                <a:gd name="T13" fmla="*/ 34 h 354"/>
                <a:gd name="T14" fmla="*/ 72 w 306"/>
                <a:gd name="T15" fmla="*/ 0 h 354"/>
                <a:gd name="T16" fmla="*/ 47 w 306"/>
                <a:gd name="T17" fmla="*/ 0 h 354"/>
                <a:gd name="T18" fmla="*/ 0 w 306"/>
                <a:gd name="T19" fmla="*/ 47 h 354"/>
                <a:gd name="T20" fmla="*/ 0 w 306"/>
                <a:gd name="T21" fmla="*/ 354 h 354"/>
                <a:gd name="T22" fmla="*/ 269 w 306"/>
                <a:gd name="T23" fmla="*/ 354 h 354"/>
                <a:gd name="T24" fmla="*/ 269 w 306"/>
                <a:gd name="T25" fmla="*/ 86 h 354"/>
                <a:gd name="T26" fmla="*/ 306 w 306"/>
                <a:gd name="T27" fmla="*/ 7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54">
                  <a:moveTo>
                    <a:pt x="306" y="74"/>
                  </a:moveTo>
                  <a:cubicBezTo>
                    <a:pt x="284" y="24"/>
                    <a:pt x="284" y="24"/>
                    <a:pt x="284" y="24"/>
                  </a:cubicBezTo>
                  <a:cubicBezTo>
                    <a:pt x="278" y="9"/>
                    <a:pt x="263" y="0"/>
                    <a:pt x="248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84" y="21"/>
                    <a:pt x="161" y="34"/>
                    <a:pt x="135" y="34"/>
                  </a:cubicBezTo>
                  <a:cubicBezTo>
                    <a:pt x="109" y="34"/>
                    <a:pt x="86" y="21"/>
                    <a:pt x="7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269" y="354"/>
                    <a:pt x="269" y="354"/>
                    <a:pt x="269" y="354"/>
                  </a:cubicBezTo>
                  <a:cubicBezTo>
                    <a:pt x="269" y="86"/>
                    <a:pt x="269" y="86"/>
                    <a:pt x="269" y="86"/>
                  </a:cubicBezTo>
                  <a:lnTo>
                    <a:pt x="306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šḻïḑé">
              <a:extLst>
                <a:ext uri="{FF2B5EF4-FFF2-40B4-BE49-F238E27FC236}">
                  <a16:creationId xmlns:a16="http://schemas.microsoft.com/office/drawing/2014/main" id="{D19C2172-B17C-4557-B546-A5681E020972}"/>
                </a:ext>
              </a:extLst>
            </p:cNvPr>
            <p:cNvSpPr/>
            <p:nvPr/>
          </p:nvSpPr>
          <p:spPr bwMode="auto">
            <a:xfrm>
              <a:off x="5360988" y="4044950"/>
              <a:ext cx="320675" cy="317500"/>
            </a:xfrm>
            <a:custGeom>
              <a:avLst/>
              <a:gdLst>
                <a:gd name="T0" fmla="*/ 0 w 97"/>
                <a:gd name="T1" fmla="*/ 74 h 96"/>
                <a:gd name="T2" fmla="*/ 64 w 97"/>
                <a:gd name="T3" fmla="*/ 96 h 96"/>
                <a:gd name="T4" fmla="*/ 97 w 97"/>
                <a:gd name="T5" fmla="*/ 0 h 96"/>
                <a:gd name="T6" fmla="*/ 59 w 97"/>
                <a:gd name="T7" fmla="*/ 0 h 96"/>
                <a:gd name="T8" fmla="*/ 22 w 97"/>
                <a:gd name="T9" fmla="*/ 24 h 96"/>
                <a:gd name="T10" fmla="*/ 0 w 97"/>
                <a:gd name="T11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6">
                  <a:moveTo>
                    <a:pt x="0" y="74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9" y="9"/>
                    <a:pt x="22" y="24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sḷide">
              <a:extLst>
                <a:ext uri="{FF2B5EF4-FFF2-40B4-BE49-F238E27FC236}">
                  <a16:creationId xmlns:a16="http://schemas.microsoft.com/office/drawing/2014/main" id="{514B9B03-DC33-447A-971B-1B010C130960}"/>
                </a:ext>
              </a:extLst>
            </p:cNvPr>
            <p:cNvSpPr/>
            <p:nvPr/>
          </p:nvSpPr>
          <p:spPr bwMode="auto">
            <a:xfrm>
              <a:off x="5770563" y="4044950"/>
              <a:ext cx="422275" cy="115888"/>
            </a:xfrm>
            <a:custGeom>
              <a:avLst/>
              <a:gdLst>
                <a:gd name="T0" fmla="*/ 123 w 128"/>
                <a:gd name="T1" fmla="*/ 0 h 35"/>
                <a:gd name="T2" fmla="*/ 65 w 128"/>
                <a:gd name="T3" fmla="*/ 31 h 35"/>
                <a:gd name="T4" fmla="*/ 5 w 128"/>
                <a:gd name="T5" fmla="*/ 0 h 35"/>
                <a:gd name="T6" fmla="*/ 0 w 128"/>
                <a:gd name="T7" fmla="*/ 0 h 35"/>
                <a:gd name="T8" fmla="*/ 65 w 128"/>
                <a:gd name="T9" fmla="*/ 35 h 35"/>
                <a:gd name="T10" fmla="*/ 128 w 128"/>
                <a:gd name="T11" fmla="*/ 0 h 35"/>
                <a:gd name="T12" fmla="*/ 123 w 12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5">
                  <a:moveTo>
                    <a:pt x="123" y="0"/>
                  </a:moveTo>
                  <a:cubicBezTo>
                    <a:pt x="117" y="8"/>
                    <a:pt x="99" y="31"/>
                    <a:pt x="65" y="31"/>
                  </a:cubicBezTo>
                  <a:cubicBezTo>
                    <a:pt x="28" y="31"/>
                    <a:pt x="10" y="8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1" y="35"/>
                    <a:pt x="65" y="35"/>
                  </a:cubicBezTo>
                  <a:cubicBezTo>
                    <a:pt x="105" y="35"/>
                    <a:pt x="126" y="4"/>
                    <a:pt x="128" y="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şḻíḍê">
              <a:extLst>
                <a:ext uri="{FF2B5EF4-FFF2-40B4-BE49-F238E27FC236}">
                  <a16:creationId xmlns:a16="http://schemas.microsoft.com/office/drawing/2014/main" id="{A70D3309-7216-4886-8C26-F627A8673F5B}"/>
                </a:ext>
              </a:extLst>
            </p:cNvPr>
            <p:cNvSpPr/>
            <p:nvPr/>
          </p:nvSpPr>
          <p:spPr bwMode="auto">
            <a:xfrm>
              <a:off x="6381751" y="3278187"/>
              <a:ext cx="98425" cy="242888"/>
            </a:xfrm>
            <a:custGeom>
              <a:avLst/>
              <a:gdLst>
                <a:gd name="T0" fmla="*/ 15 w 30"/>
                <a:gd name="T1" fmla="*/ 74 h 74"/>
                <a:gd name="T2" fmla="*/ 15 w 30"/>
                <a:gd name="T3" fmla="*/ 74 h 74"/>
                <a:gd name="T4" fmla="*/ 0 w 30"/>
                <a:gd name="T5" fmla="*/ 59 h 74"/>
                <a:gd name="T6" fmla="*/ 0 w 30"/>
                <a:gd name="T7" fmla="*/ 15 h 74"/>
                <a:gd name="T8" fmla="*/ 15 w 30"/>
                <a:gd name="T9" fmla="*/ 0 h 74"/>
                <a:gd name="T10" fmla="*/ 30 w 30"/>
                <a:gd name="T11" fmla="*/ 15 h 74"/>
                <a:gd name="T12" fmla="*/ 30 w 30"/>
                <a:gd name="T13" fmla="*/ 59 h 74"/>
                <a:gd name="T14" fmla="*/ 15 w 30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5" y="74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7" y="74"/>
                    <a:pt x="0" y="67"/>
                    <a:pt x="0" y="5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0" y="7"/>
                    <a:pt x="30" y="1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7"/>
                    <a:pt x="24" y="74"/>
                    <a:pt x="15" y="74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šḷíḑè">
              <a:extLst>
                <a:ext uri="{FF2B5EF4-FFF2-40B4-BE49-F238E27FC236}">
                  <a16:creationId xmlns:a16="http://schemas.microsoft.com/office/drawing/2014/main" id="{D340165D-0B01-47B6-8C87-BADC83B28D89}"/>
                </a:ext>
              </a:extLst>
            </p:cNvPr>
            <p:cNvSpPr/>
            <p:nvPr/>
          </p:nvSpPr>
          <p:spPr bwMode="auto">
            <a:xfrm>
              <a:off x="6381751" y="3278187"/>
              <a:ext cx="68263" cy="242888"/>
            </a:xfrm>
            <a:custGeom>
              <a:avLst/>
              <a:gdLst>
                <a:gd name="T0" fmla="*/ 0 w 21"/>
                <a:gd name="T1" fmla="*/ 15 h 74"/>
                <a:gd name="T2" fmla="*/ 0 w 21"/>
                <a:gd name="T3" fmla="*/ 59 h 74"/>
                <a:gd name="T4" fmla="*/ 15 w 21"/>
                <a:gd name="T5" fmla="*/ 74 h 74"/>
                <a:gd name="T6" fmla="*/ 21 w 21"/>
                <a:gd name="T7" fmla="*/ 73 h 74"/>
                <a:gd name="T8" fmla="*/ 21 w 21"/>
                <a:gd name="T9" fmla="*/ 68 h 74"/>
                <a:gd name="T10" fmla="*/ 21 w 21"/>
                <a:gd name="T11" fmla="*/ 7 h 74"/>
                <a:gd name="T12" fmla="*/ 21 w 21"/>
                <a:gd name="T13" fmla="*/ 1 h 74"/>
                <a:gd name="T14" fmla="*/ 15 w 21"/>
                <a:gd name="T15" fmla="*/ 0 h 74"/>
                <a:gd name="T16" fmla="*/ 0 w 21"/>
                <a:gd name="T17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74">
                  <a:moveTo>
                    <a:pt x="0" y="15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7"/>
                    <a:pt x="7" y="74"/>
                    <a:pt x="15" y="74"/>
                  </a:cubicBezTo>
                  <a:cubicBezTo>
                    <a:pt x="17" y="74"/>
                    <a:pt x="19" y="74"/>
                    <a:pt x="21" y="73"/>
                  </a:cubicBezTo>
                  <a:cubicBezTo>
                    <a:pt x="21" y="71"/>
                    <a:pt x="21" y="70"/>
                    <a:pt x="21" y="6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1" y="3"/>
                    <a:pt x="21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E8A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šľíďé">
              <a:extLst>
                <a:ext uri="{FF2B5EF4-FFF2-40B4-BE49-F238E27FC236}">
                  <a16:creationId xmlns:a16="http://schemas.microsoft.com/office/drawing/2014/main" id="{B7FAC9B9-2D2E-4383-BDB1-A13ABEB68538}"/>
                </a:ext>
              </a:extLst>
            </p:cNvPr>
            <p:cNvSpPr/>
            <p:nvPr/>
          </p:nvSpPr>
          <p:spPr bwMode="auto">
            <a:xfrm>
              <a:off x="5489576" y="3278187"/>
              <a:ext cx="100013" cy="242888"/>
            </a:xfrm>
            <a:custGeom>
              <a:avLst/>
              <a:gdLst>
                <a:gd name="T0" fmla="*/ 15 w 30"/>
                <a:gd name="T1" fmla="*/ 0 h 74"/>
                <a:gd name="T2" fmla="*/ 15 w 30"/>
                <a:gd name="T3" fmla="*/ 0 h 74"/>
                <a:gd name="T4" fmla="*/ 30 w 30"/>
                <a:gd name="T5" fmla="*/ 15 h 74"/>
                <a:gd name="T6" fmla="*/ 30 w 30"/>
                <a:gd name="T7" fmla="*/ 59 h 74"/>
                <a:gd name="T8" fmla="*/ 15 w 30"/>
                <a:gd name="T9" fmla="*/ 74 h 74"/>
                <a:gd name="T10" fmla="*/ 0 w 30"/>
                <a:gd name="T11" fmla="*/ 59 h 74"/>
                <a:gd name="T12" fmla="*/ 0 w 30"/>
                <a:gd name="T13" fmla="*/ 15 h 74"/>
                <a:gd name="T14" fmla="*/ 15 w 30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7"/>
                    <a:pt x="23" y="74"/>
                    <a:pt x="15" y="74"/>
                  </a:cubicBezTo>
                  <a:cubicBezTo>
                    <a:pt x="7" y="74"/>
                    <a:pt x="0" y="67"/>
                    <a:pt x="0" y="5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ḷiḓe">
              <a:extLst>
                <a:ext uri="{FF2B5EF4-FFF2-40B4-BE49-F238E27FC236}">
                  <a16:creationId xmlns:a16="http://schemas.microsoft.com/office/drawing/2014/main" id="{8821723E-2D83-46D4-9D65-05765B90178E}"/>
                </a:ext>
              </a:extLst>
            </p:cNvPr>
            <p:cNvSpPr/>
            <p:nvPr/>
          </p:nvSpPr>
          <p:spPr bwMode="auto">
            <a:xfrm>
              <a:off x="5519738" y="3278187"/>
              <a:ext cx="69850" cy="242888"/>
            </a:xfrm>
            <a:custGeom>
              <a:avLst/>
              <a:gdLst>
                <a:gd name="T0" fmla="*/ 21 w 21"/>
                <a:gd name="T1" fmla="*/ 59 h 74"/>
                <a:gd name="T2" fmla="*/ 21 w 21"/>
                <a:gd name="T3" fmla="*/ 15 h 74"/>
                <a:gd name="T4" fmla="*/ 6 w 21"/>
                <a:gd name="T5" fmla="*/ 0 h 74"/>
                <a:gd name="T6" fmla="*/ 1 w 21"/>
                <a:gd name="T7" fmla="*/ 1 h 74"/>
                <a:gd name="T8" fmla="*/ 0 w 21"/>
                <a:gd name="T9" fmla="*/ 7 h 74"/>
                <a:gd name="T10" fmla="*/ 0 w 21"/>
                <a:gd name="T11" fmla="*/ 68 h 74"/>
                <a:gd name="T12" fmla="*/ 1 w 21"/>
                <a:gd name="T13" fmla="*/ 73 h 74"/>
                <a:gd name="T14" fmla="*/ 6 w 21"/>
                <a:gd name="T15" fmla="*/ 74 h 74"/>
                <a:gd name="T16" fmla="*/ 21 w 21"/>
                <a:gd name="T17" fmla="*/ 5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74">
                  <a:moveTo>
                    <a:pt x="21" y="59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7"/>
                    <a:pt x="14" y="0"/>
                    <a:pt x="6" y="0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1"/>
                    <a:pt x="1" y="73"/>
                  </a:cubicBezTo>
                  <a:cubicBezTo>
                    <a:pt x="2" y="74"/>
                    <a:pt x="4" y="74"/>
                    <a:pt x="6" y="74"/>
                  </a:cubicBezTo>
                  <a:cubicBezTo>
                    <a:pt x="14" y="74"/>
                    <a:pt x="21" y="67"/>
                    <a:pt x="21" y="59"/>
                  </a:cubicBezTo>
                  <a:close/>
                </a:path>
              </a:pathLst>
            </a:custGeom>
            <a:solidFill>
              <a:srgbClr val="E8A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šlíḓe">
              <a:extLst>
                <a:ext uri="{FF2B5EF4-FFF2-40B4-BE49-F238E27FC236}">
                  <a16:creationId xmlns:a16="http://schemas.microsoft.com/office/drawing/2014/main" id="{2D2DF5B9-8BD4-4B4A-BBFD-1D46F4AA65F4}"/>
                </a:ext>
              </a:extLst>
            </p:cNvPr>
            <p:cNvSpPr/>
            <p:nvPr/>
          </p:nvSpPr>
          <p:spPr bwMode="auto">
            <a:xfrm>
              <a:off x="5543551" y="2776537"/>
              <a:ext cx="884238" cy="1173163"/>
            </a:xfrm>
            <a:custGeom>
              <a:avLst/>
              <a:gdLst>
                <a:gd name="T0" fmla="*/ 134 w 268"/>
                <a:gd name="T1" fmla="*/ 356 h 356"/>
                <a:gd name="T2" fmla="*/ 134 w 268"/>
                <a:gd name="T3" fmla="*/ 356 h 356"/>
                <a:gd name="T4" fmla="*/ 0 w 268"/>
                <a:gd name="T5" fmla="*/ 222 h 356"/>
                <a:gd name="T6" fmla="*/ 0 w 268"/>
                <a:gd name="T7" fmla="*/ 134 h 356"/>
                <a:gd name="T8" fmla="*/ 134 w 268"/>
                <a:gd name="T9" fmla="*/ 0 h 356"/>
                <a:gd name="T10" fmla="*/ 268 w 268"/>
                <a:gd name="T11" fmla="*/ 134 h 356"/>
                <a:gd name="T12" fmla="*/ 268 w 268"/>
                <a:gd name="T13" fmla="*/ 222 h 356"/>
                <a:gd name="T14" fmla="*/ 134 w 268"/>
                <a:gd name="T1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356">
                  <a:moveTo>
                    <a:pt x="134" y="356"/>
                  </a:moveTo>
                  <a:cubicBezTo>
                    <a:pt x="134" y="356"/>
                    <a:pt x="134" y="356"/>
                    <a:pt x="134" y="356"/>
                  </a:cubicBezTo>
                  <a:cubicBezTo>
                    <a:pt x="60" y="356"/>
                    <a:pt x="0" y="296"/>
                    <a:pt x="0" y="22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8" y="60"/>
                    <a:pt x="268" y="134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8" y="296"/>
                    <a:pt x="208" y="356"/>
                    <a:pt x="134" y="356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śľîďê">
              <a:extLst>
                <a:ext uri="{FF2B5EF4-FFF2-40B4-BE49-F238E27FC236}">
                  <a16:creationId xmlns:a16="http://schemas.microsoft.com/office/drawing/2014/main" id="{3305623C-97E6-45E8-B799-002F58824E6D}"/>
                </a:ext>
              </a:extLst>
            </p:cNvPr>
            <p:cNvSpPr/>
            <p:nvPr/>
          </p:nvSpPr>
          <p:spPr bwMode="auto">
            <a:xfrm>
              <a:off x="5889626" y="2776537"/>
              <a:ext cx="538163" cy="1173163"/>
            </a:xfrm>
            <a:custGeom>
              <a:avLst/>
              <a:gdLst>
                <a:gd name="T0" fmla="*/ 37 w 163"/>
                <a:gd name="T1" fmla="*/ 0 h 356"/>
                <a:gd name="T2" fmla="*/ 143 w 163"/>
                <a:gd name="T3" fmla="*/ 131 h 356"/>
                <a:gd name="T4" fmla="*/ 143 w 163"/>
                <a:gd name="T5" fmla="*/ 219 h 356"/>
                <a:gd name="T6" fmla="*/ 8 w 163"/>
                <a:gd name="T7" fmla="*/ 353 h 356"/>
                <a:gd name="T8" fmla="*/ 0 w 163"/>
                <a:gd name="T9" fmla="*/ 353 h 356"/>
                <a:gd name="T10" fmla="*/ 29 w 163"/>
                <a:gd name="T11" fmla="*/ 356 h 356"/>
                <a:gd name="T12" fmla="*/ 163 w 163"/>
                <a:gd name="T13" fmla="*/ 222 h 356"/>
                <a:gd name="T14" fmla="*/ 163 w 163"/>
                <a:gd name="T15" fmla="*/ 134 h 356"/>
                <a:gd name="T16" fmla="*/ 37 w 163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356">
                  <a:moveTo>
                    <a:pt x="37" y="0"/>
                  </a:moveTo>
                  <a:cubicBezTo>
                    <a:pt x="97" y="13"/>
                    <a:pt x="143" y="67"/>
                    <a:pt x="143" y="131"/>
                  </a:cubicBezTo>
                  <a:cubicBezTo>
                    <a:pt x="143" y="219"/>
                    <a:pt x="143" y="219"/>
                    <a:pt x="143" y="219"/>
                  </a:cubicBezTo>
                  <a:cubicBezTo>
                    <a:pt x="143" y="293"/>
                    <a:pt x="82" y="353"/>
                    <a:pt x="8" y="353"/>
                  </a:cubicBezTo>
                  <a:cubicBezTo>
                    <a:pt x="6" y="353"/>
                    <a:pt x="3" y="353"/>
                    <a:pt x="0" y="353"/>
                  </a:cubicBezTo>
                  <a:cubicBezTo>
                    <a:pt x="10" y="355"/>
                    <a:pt x="19" y="356"/>
                    <a:pt x="29" y="356"/>
                  </a:cubicBezTo>
                  <a:cubicBezTo>
                    <a:pt x="103" y="356"/>
                    <a:pt x="163" y="296"/>
                    <a:pt x="163" y="222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62"/>
                    <a:pt x="108" y="4"/>
                    <a:pt x="37" y="0"/>
                  </a:cubicBezTo>
                  <a:close/>
                </a:path>
              </a:pathLst>
            </a:custGeom>
            <a:solidFill>
              <a:srgbClr val="F2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ṧļidê">
              <a:extLst>
                <a:ext uri="{FF2B5EF4-FFF2-40B4-BE49-F238E27FC236}">
                  <a16:creationId xmlns:a16="http://schemas.microsoft.com/office/drawing/2014/main" id="{7D253ABB-04B0-4198-A80F-39EFA6E15A75}"/>
                </a:ext>
              </a:extLst>
            </p:cNvPr>
            <p:cNvSpPr/>
            <p:nvPr/>
          </p:nvSpPr>
          <p:spPr bwMode="auto">
            <a:xfrm>
              <a:off x="5507038" y="2901950"/>
              <a:ext cx="168275" cy="401638"/>
            </a:xfrm>
            <a:custGeom>
              <a:avLst/>
              <a:gdLst>
                <a:gd name="T0" fmla="*/ 9 w 51"/>
                <a:gd name="T1" fmla="*/ 122 h 122"/>
                <a:gd name="T2" fmla="*/ 51 w 51"/>
                <a:gd name="T3" fmla="*/ 0 h 122"/>
                <a:gd name="T4" fmla="*/ 9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9" y="122"/>
                  </a:moveTo>
                  <a:cubicBezTo>
                    <a:pt x="9" y="122"/>
                    <a:pt x="46" y="74"/>
                    <a:pt x="51" y="0"/>
                  </a:cubicBezTo>
                  <a:cubicBezTo>
                    <a:pt x="51" y="0"/>
                    <a:pt x="0" y="21"/>
                    <a:pt x="9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ṩľîḓé">
              <a:extLst>
                <a:ext uri="{FF2B5EF4-FFF2-40B4-BE49-F238E27FC236}">
                  <a16:creationId xmlns:a16="http://schemas.microsoft.com/office/drawing/2014/main" id="{F095E184-2AB0-43E8-AB04-B4BEBFA8356A}"/>
                </a:ext>
              </a:extLst>
            </p:cNvPr>
            <p:cNvSpPr/>
            <p:nvPr/>
          </p:nvSpPr>
          <p:spPr bwMode="auto">
            <a:xfrm>
              <a:off x="6289676" y="2901950"/>
              <a:ext cx="168275" cy="401638"/>
            </a:xfrm>
            <a:custGeom>
              <a:avLst/>
              <a:gdLst>
                <a:gd name="T0" fmla="*/ 42 w 51"/>
                <a:gd name="T1" fmla="*/ 122 h 122"/>
                <a:gd name="T2" fmla="*/ 0 w 51"/>
                <a:gd name="T3" fmla="*/ 0 h 122"/>
                <a:gd name="T4" fmla="*/ 42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42" y="122"/>
                  </a:moveTo>
                  <a:cubicBezTo>
                    <a:pt x="42" y="122"/>
                    <a:pt x="5" y="74"/>
                    <a:pt x="0" y="0"/>
                  </a:cubicBezTo>
                  <a:cubicBezTo>
                    <a:pt x="0" y="0"/>
                    <a:pt x="51" y="21"/>
                    <a:pt x="42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šliḍe">
              <a:extLst>
                <a:ext uri="{FF2B5EF4-FFF2-40B4-BE49-F238E27FC236}">
                  <a16:creationId xmlns:a16="http://schemas.microsoft.com/office/drawing/2014/main" id="{58A078C0-7004-49E3-A204-35037256C769}"/>
                </a:ext>
              </a:extLst>
            </p:cNvPr>
            <p:cNvSpPr/>
            <p:nvPr/>
          </p:nvSpPr>
          <p:spPr bwMode="auto">
            <a:xfrm>
              <a:off x="5519738" y="2492375"/>
              <a:ext cx="1063625" cy="627063"/>
            </a:xfrm>
            <a:custGeom>
              <a:avLst/>
              <a:gdLst>
                <a:gd name="T0" fmla="*/ 40 w 322"/>
                <a:gd name="T1" fmla="*/ 160 h 190"/>
                <a:gd name="T2" fmla="*/ 139 w 322"/>
                <a:gd name="T3" fmla="*/ 148 h 190"/>
                <a:gd name="T4" fmla="*/ 242 w 322"/>
                <a:gd name="T5" fmla="*/ 160 h 190"/>
                <a:gd name="T6" fmla="*/ 288 w 322"/>
                <a:gd name="T7" fmla="*/ 33 h 190"/>
                <a:gd name="T8" fmla="*/ 254 w 322"/>
                <a:gd name="T9" fmla="*/ 91 h 190"/>
                <a:gd name="T10" fmla="*/ 275 w 322"/>
                <a:gd name="T11" fmla="*/ 0 h 190"/>
                <a:gd name="T12" fmla="*/ 40 w 322"/>
                <a:gd name="T13" fmla="*/ 138 h 190"/>
                <a:gd name="T14" fmla="*/ 40 w 322"/>
                <a:gd name="T15" fmla="*/ 1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90">
                  <a:moveTo>
                    <a:pt x="40" y="160"/>
                  </a:moveTo>
                  <a:cubicBezTo>
                    <a:pt x="40" y="160"/>
                    <a:pt x="85" y="111"/>
                    <a:pt x="139" y="148"/>
                  </a:cubicBezTo>
                  <a:cubicBezTo>
                    <a:pt x="139" y="148"/>
                    <a:pt x="174" y="190"/>
                    <a:pt x="242" y="160"/>
                  </a:cubicBezTo>
                  <a:cubicBezTo>
                    <a:pt x="242" y="160"/>
                    <a:pt x="322" y="118"/>
                    <a:pt x="288" y="33"/>
                  </a:cubicBezTo>
                  <a:cubicBezTo>
                    <a:pt x="288" y="33"/>
                    <a:pt x="279" y="87"/>
                    <a:pt x="254" y="91"/>
                  </a:cubicBezTo>
                  <a:cubicBezTo>
                    <a:pt x="254" y="91"/>
                    <a:pt x="281" y="60"/>
                    <a:pt x="275" y="0"/>
                  </a:cubicBezTo>
                  <a:cubicBezTo>
                    <a:pt x="242" y="27"/>
                    <a:pt x="0" y="6"/>
                    <a:pt x="40" y="138"/>
                  </a:cubicBezTo>
                  <a:lnTo>
                    <a:pt x="40" y="160"/>
                  </a:ln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ṥ1îdè">
              <a:extLst>
                <a:ext uri="{FF2B5EF4-FFF2-40B4-BE49-F238E27FC236}">
                  <a16:creationId xmlns:a16="http://schemas.microsoft.com/office/drawing/2014/main" id="{6A3D30B3-91C9-4CAC-89AC-80993F3ADB44}"/>
                </a:ext>
              </a:extLst>
            </p:cNvPr>
            <p:cNvSpPr/>
            <p:nvPr/>
          </p:nvSpPr>
          <p:spPr bwMode="auto">
            <a:xfrm>
              <a:off x="5978526" y="2601912"/>
              <a:ext cx="604838" cy="517525"/>
            </a:xfrm>
            <a:custGeom>
              <a:avLst/>
              <a:gdLst>
                <a:gd name="T0" fmla="*/ 0 w 183"/>
                <a:gd name="T1" fmla="*/ 115 h 157"/>
                <a:gd name="T2" fmla="*/ 103 w 183"/>
                <a:gd name="T3" fmla="*/ 127 h 157"/>
                <a:gd name="T4" fmla="*/ 149 w 183"/>
                <a:gd name="T5" fmla="*/ 0 h 157"/>
                <a:gd name="T6" fmla="*/ 0 w 183"/>
                <a:gd name="T7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157">
                  <a:moveTo>
                    <a:pt x="0" y="115"/>
                  </a:moveTo>
                  <a:cubicBezTo>
                    <a:pt x="0" y="115"/>
                    <a:pt x="35" y="157"/>
                    <a:pt x="103" y="127"/>
                  </a:cubicBezTo>
                  <a:cubicBezTo>
                    <a:pt x="103" y="127"/>
                    <a:pt x="183" y="85"/>
                    <a:pt x="149" y="0"/>
                  </a:cubicBezTo>
                  <a:cubicBezTo>
                    <a:pt x="158" y="40"/>
                    <a:pt x="129" y="146"/>
                    <a:pt x="0" y="115"/>
                  </a:cubicBezTo>
                  <a:close/>
                </a:path>
              </a:pathLst>
            </a:custGeom>
            <a:solidFill>
              <a:srgbClr val="CE8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1îdè">
              <a:extLst>
                <a:ext uri="{FF2B5EF4-FFF2-40B4-BE49-F238E27FC236}">
                  <a16:creationId xmlns:a16="http://schemas.microsoft.com/office/drawing/2014/main" id="{4A3BFA32-C218-4FFB-B03F-E0A02EFE1B44}"/>
                </a:ext>
              </a:extLst>
            </p:cNvPr>
            <p:cNvSpPr/>
            <p:nvPr/>
          </p:nvSpPr>
          <p:spPr bwMode="auto">
            <a:xfrm>
              <a:off x="5635626" y="3241675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7 w 78"/>
                <a:gd name="T11" fmla="*/ 37 h 43"/>
                <a:gd name="T12" fmla="*/ 72 w 78"/>
                <a:gd name="T13" fmla="*/ 43 h 43"/>
                <a:gd name="T14" fmla="*/ 66 w 78"/>
                <a:gd name="T15" fmla="*/ 38 h 43"/>
                <a:gd name="T16" fmla="*/ 66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0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6" y="3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5" y="19"/>
                    <a:pt x="13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ṣḻíḍe">
              <a:extLst>
                <a:ext uri="{FF2B5EF4-FFF2-40B4-BE49-F238E27FC236}">
                  <a16:creationId xmlns:a16="http://schemas.microsoft.com/office/drawing/2014/main" id="{90AAE02B-1F2B-4045-92A4-32B5008053A1}"/>
                </a:ext>
              </a:extLst>
            </p:cNvPr>
            <p:cNvSpPr/>
            <p:nvPr/>
          </p:nvSpPr>
          <p:spPr bwMode="auto">
            <a:xfrm>
              <a:off x="6081713" y="3241675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8 w 78"/>
                <a:gd name="T11" fmla="*/ 37 h 43"/>
                <a:gd name="T12" fmla="*/ 72 w 78"/>
                <a:gd name="T13" fmla="*/ 43 h 43"/>
                <a:gd name="T14" fmla="*/ 67 w 78"/>
                <a:gd name="T15" fmla="*/ 38 h 43"/>
                <a:gd name="T16" fmla="*/ 67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1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7" y="3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6" y="19"/>
                    <a:pt x="14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ṥ1iḋè">
              <a:extLst>
                <a:ext uri="{FF2B5EF4-FFF2-40B4-BE49-F238E27FC236}">
                  <a16:creationId xmlns:a16="http://schemas.microsoft.com/office/drawing/2014/main" id="{3045767F-6027-453B-9BF9-3E83DC601907}"/>
                </a:ext>
              </a:extLst>
            </p:cNvPr>
            <p:cNvSpPr/>
            <p:nvPr/>
          </p:nvSpPr>
          <p:spPr bwMode="auto">
            <a:xfrm>
              <a:off x="5510213" y="3168650"/>
              <a:ext cx="939800" cy="300038"/>
            </a:xfrm>
            <a:custGeom>
              <a:avLst/>
              <a:gdLst>
                <a:gd name="T0" fmla="*/ 279 w 285"/>
                <a:gd name="T1" fmla="*/ 15 h 91"/>
                <a:gd name="T2" fmla="*/ 275 w 285"/>
                <a:gd name="T3" fmla="*/ 15 h 91"/>
                <a:gd name="T4" fmla="*/ 255 w 285"/>
                <a:gd name="T5" fmla="*/ 0 h 91"/>
                <a:gd name="T6" fmla="*/ 172 w 285"/>
                <a:gd name="T7" fmla="*/ 0 h 91"/>
                <a:gd name="T8" fmla="*/ 150 w 285"/>
                <a:gd name="T9" fmla="*/ 19 h 91"/>
                <a:gd name="T10" fmla="*/ 134 w 285"/>
                <a:gd name="T11" fmla="*/ 19 h 91"/>
                <a:gd name="T12" fmla="*/ 112 w 285"/>
                <a:gd name="T13" fmla="*/ 0 h 91"/>
                <a:gd name="T14" fmla="*/ 29 w 285"/>
                <a:gd name="T15" fmla="*/ 0 h 91"/>
                <a:gd name="T16" fmla="*/ 9 w 285"/>
                <a:gd name="T17" fmla="*/ 15 h 91"/>
                <a:gd name="T18" fmla="*/ 5 w 285"/>
                <a:gd name="T19" fmla="*/ 15 h 91"/>
                <a:gd name="T20" fmla="*/ 0 w 285"/>
                <a:gd name="T21" fmla="*/ 21 h 91"/>
                <a:gd name="T22" fmla="*/ 0 w 285"/>
                <a:gd name="T23" fmla="*/ 36 h 91"/>
                <a:gd name="T24" fmla="*/ 5 w 285"/>
                <a:gd name="T25" fmla="*/ 41 h 91"/>
                <a:gd name="T26" fmla="*/ 8 w 285"/>
                <a:gd name="T27" fmla="*/ 41 h 91"/>
                <a:gd name="T28" fmla="*/ 8 w 285"/>
                <a:gd name="T29" fmla="*/ 69 h 91"/>
                <a:gd name="T30" fmla="*/ 29 w 285"/>
                <a:gd name="T31" fmla="*/ 91 h 91"/>
                <a:gd name="T32" fmla="*/ 112 w 285"/>
                <a:gd name="T33" fmla="*/ 91 h 91"/>
                <a:gd name="T34" fmla="*/ 134 w 285"/>
                <a:gd name="T35" fmla="*/ 69 h 91"/>
                <a:gd name="T36" fmla="*/ 134 w 285"/>
                <a:gd name="T37" fmla="*/ 45 h 91"/>
                <a:gd name="T38" fmla="*/ 150 w 285"/>
                <a:gd name="T39" fmla="*/ 45 h 91"/>
                <a:gd name="T40" fmla="*/ 150 w 285"/>
                <a:gd name="T41" fmla="*/ 69 h 91"/>
                <a:gd name="T42" fmla="*/ 172 w 285"/>
                <a:gd name="T43" fmla="*/ 91 h 91"/>
                <a:gd name="T44" fmla="*/ 255 w 285"/>
                <a:gd name="T45" fmla="*/ 91 h 91"/>
                <a:gd name="T46" fmla="*/ 276 w 285"/>
                <a:gd name="T47" fmla="*/ 69 h 91"/>
                <a:gd name="T48" fmla="*/ 276 w 285"/>
                <a:gd name="T49" fmla="*/ 41 h 91"/>
                <a:gd name="T50" fmla="*/ 279 w 285"/>
                <a:gd name="T51" fmla="*/ 41 h 91"/>
                <a:gd name="T52" fmla="*/ 285 w 285"/>
                <a:gd name="T53" fmla="*/ 36 h 91"/>
                <a:gd name="T54" fmla="*/ 285 w 285"/>
                <a:gd name="T55" fmla="*/ 21 h 91"/>
                <a:gd name="T56" fmla="*/ 279 w 285"/>
                <a:gd name="T57" fmla="*/ 15 h 91"/>
                <a:gd name="T58" fmla="*/ 130 w 285"/>
                <a:gd name="T59" fmla="*/ 69 h 91"/>
                <a:gd name="T60" fmla="*/ 112 w 285"/>
                <a:gd name="T61" fmla="*/ 86 h 91"/>
                <a:gd name="T62" fmla="*/ 29 w 285"/>
                <a:gd name="T63" fmla="*/ 86 h 91"/>
                <a:gd name="T64" fmla="*/ 12 w 285"/>
                <a:gd name="T65" fmla="*/ 69 h 91"/>
                <a:gd name="T66" fmla="*/ 12 w 285"/>
                <a:gd name="T67" fmla="*/ 22 h 91"/>
                <a:gd name="T68" fmla="*/ 29 w 285"/>
                <a:gd name="T69" fmla="*/ 4 h 91"/>
                <a:gd name="T70" fmla="*/ 112 w 285"/>
                <a:gd name="T71" fmla="*/ 4 h 91"/>
                <a:gd name="T72" fmla="*/ 130 w 285"/>
                <a:gd name="T73" fmla="*/ 22 h 91"/>
                <a:gd name="T74" fmla="*/ 130 w 285"/>
                <a:gd name="T75" fmla="*/ 69 h 91"/>
                <a:gd name="T76" fmla="*/ 272 w 285"/>
                <a:gd name="T77" fmla="*/ 69 h 91"/>
                <a:gd name="T78" fmla="*/ 255 w 285"/>
                <a:gd name="T79" fmla="*/ 86 h 91"/>
                <a:gd name="T80" fmla="*/ 172 w 285"/>
                <a:gd name="T81" fmla="*/ 86 h 91"/>
                <a:gd name="T82" fmla="*/ 154 w 285"/>
                <a:gd name="T83" fmla="*/ 69 h 91"/>
                <a:gd name="T84" fmla="*/ 154 w 285"/>
                <a:gd name="T85" fmla="*/ 22 h 91"/>
                <a:gd name="T86" fmla="*/ 172 w 285"/>
                <a:gd name="T87" fmla="*/ 4 h 91"/>
                <a:gd name="T88" fmla="*/ 255 w 285"/>
                <a:gd name="T89" fmla="*/ 4 h 91"/>
                <a:gd name="T90" fmla="*/ 272 w 285"/>
                <a:gd name="T91" fmla="*/ 22 h 91"/>
                <a:gd name="T92" fmla="*/ 272 w 285"/>
                <a:gd name="T93" fmla="*/ 6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5" h="91">
                  <a:moveTo>
                    <a:pt x="279" y="15"/>
                  </a:moveTo>
                  <a:cubicBezTo>
                    <a:pt x="275" y="15"/>
                    <a:pt x="275" y="15"/>
                    <a:pt x="275" y="15"/>
                  </a:cubicBezTo>
                  <a:cubicBezTo>
                    <a:pt x="273" y="7"/>
                    <a:pt x="265" y="0"/>
                    <a:pt x="255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1" y="0"/>
                    <a:pt x="152" y="9"/>
                    <a:pt x="150" y="19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3" y="9"/>
                    <a:pt x="124" y="0"/>
                    <a:pt x="11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0"/>
                    <a:pt x="12" y="7"/>
                    <a:pt x="9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1"/>
                    <a:pt x="17" y="91"/>
                    <a:pt x="29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24" y="91"/>
                    <a:pt x="134" y="81"/>
                    <a:pt x="134" y="69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81"/>
                    <a:pt x="160" y="91"/>
                    <a:pt x="172" y="91"/>
                  </a:cubicBezTo>
                  <a:cubicBezTo>
                    <a:pt x="255" y="91"/>
                    <a:pt x="255" y="91"/>
                    <a:pt x="255" y="91"/>
                  </a:cubicBezTo>
                  <a:cubicBezTo>
                    <a:pt x="267" y="91"/>
                    <a:pt x="276" y="81"/>
                    <a:pt x="276" y="69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9" y="41"/>
                    <a:pt x="279" y="41"/>
                    <a:pt x="279" y="41"/>
                  </a:cubicBezTo>
                  <a:cubicBezTo>
                    <a:pt x="282" y="41"/>
                    <a:pt x="285" y="39"/>
                    <a:pt x="285" y="36"/>
                  </a:cubicBezTo>
                  <a:cubicBezTo>
                    <a:pt x="285" y="21"/>
                    <a:pt x="285" y="21"/>
                    <a:pt x="285" y="21"/>
                  </a:cubicBezTo>
                  <a:cubicBezTo>
                    <a:pt x="285" y="18"/>
                    <a:pt x="282" y="15"/>
                    <a:pt x="279" y="15"/>
                  </a:cubicBezTo>
                  <a:close/>
                  <a:moveTo>
                    <a:pt x="130" y="69"/>
                  </a:moveTo>
                  <a:cubicBezTo>
                    <a:pt x="130" y="79"/>
                    <a:pt x="122" y="86"/>
                    <a:pt x="11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0" y="86"/>
                    <a:pt x="12" y="79"/>
                    <a:pt x="12" y="6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2"/>
                    <a:pt x="20" y="4"/>
                    <a:pt x="29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22" y="4"/>
                    <a:pt x="130" y="12"/>
                    <a:pt x="130" y="22"/>
                  </a:cubicBezTo>
                  <a:lnTo>
                    <a:pt x="130" y="69"/>
                  </a:lnTo>
                  <a:close/>
                  <a:moveTo>
                    <a:pt x="272" y="69"/>
                  </a:moveTo>
                  <a:cubicBezTo>
                    <a:pt x="272" y="79"/>
                    <a:pt x="264" y="86"/>
                    <a:pt x="255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62" y="86"/>
                    <a:pt x="154" y="79"/>
                    <a:pt x="154" y="69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2"/>
                    <a:pt x="162" y="4"/>
                    <a:pt x="172" y="4"/>
                  </a:cubicBezTo>
                  <a:cubicBezTo>
                    <a:pt x="255" y="4"/>
                    <a:pt x="255" y="4"/>
                    <a:pt x="255" y="4"/>
                  </a:cubicBezTo>
                  <a:cubicBezTo>
                    <a:pt x="264" y="4"/>
                    <a:pt x="272" y="12"/>
                    <a:pt x="272" y="22"/>
                  </a:cubicBezTo>
                  <a:lnTo>
                    <a:pt x="272" y="69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ŝ1îḋê">
              <a:extLst>
                <a:ext uri="{FF2B5EF4-FFF2-40B4-BE49-F238E27FC236}">
                  <a16:creationId xmlns:a16="http://schemas.microsoft.com/office/drawing/2014/main" id="{D2407A0C-C10F-45F0-93A5-EF1FE1A084B9}"/>
                </a:ext>
              </a:extLst>
            </p:cNvPr>
            <p:cNvSpPr/>
            <p:nvPr/>
          </p:nvSpPr>
          <p:spPr bwMode="auto">
            <a:xfrm>
              <a:off x="5916613" y="3573462"/>
              <a:ext cx="125413" cy="69850"/>
            </a:xfrm>
            <a:custGeom>
              <a:avLst/>
              <a:gdLst>
                <a:gd name="T0" fmla="*/ 19 w 38"/>
                <a:gd name="T1" fmla="*/ 8 h 21"/>
                <a:gd name="T2" fmla="*/ 1 w 38"/>
                <a:gd name="T3" fmla="*/ 0 h 21"/>
                <a:gd name="T4" fmla="*/ 0 w 38"/>
                <a:gd name="T5" fmla="*/ 3 h 21"/>
                <a:gd name="T6" fmla="*/ 19 w 38"/>
                <a:gd name="T7" fmla="*/ 21 h 21"/>
                <a:gd name="T8" fmla="*/ 38 w 38"/>
                <a:gd name="T9" fmla="*/ 3 h 21"/>
                <a:gd name="T10" fmla="*/ 37 w 38"/>
                <a:gd name="T11" fmla="*/ 0 h 21"/>
                <a:gd name="T12" fmla="*/ 19 w 38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1">
                  <a:moveTo>
                    <a:pt x="19" y="8"/>
                  </a:moveTo>
                  <a:cubicBezTo>
                    <a:pt x="12" y="8"/>
                    <a:pt x="5" y="5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9" y="21"/>
                    <a:pt x="19" y="21"/>
                  </a:cubicBezTo>
                  <a:cubicBezTo>
                    <a:pt x="29" y="21"/>
                    <a:pt x="38" y="13"/>
                    <a:pt x="38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33" y="5"/>
                    <a:pt x="26" y="8"/>
                    <a:pt x="19" y="8"/>
                  </a:cubicBezTo>
                  <a:close/>
                </a:path>
              </a:pathLst>
            </a:custGeom>
            <a:solidFill>
              <a:srgbClr val="EF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sḷíḋè">
              <a:extLst>
                <a:ext uri="{FF2B5EF4-FFF2-40B4-BE49-F238E27FC236}">
                  <a16:creationId xmlns:a16="http://schemas.microsoft.com/office/drawing/2014/main" id="{841E7556-0589-4895-AD2C-D772E13C56D5}"/>
                </a:ext>
              </a:extLst>
            </p:cNvPr>
            <p:cNvSpPr/>
            <p:nvPr/>
          </p:nvSpPr>
          <p:spPr bwMode="auto">
            <a:xfrm>
              <a:off x="5800726" y="3676650"/>
              <a:ext cx="355600" cy="153988"/>
            </a:xfrm>
            <a:custGeom>
              <a:avLst/>
              <a:gdLst>
                <a:gd name="T0" fmla="*/ 54 w 108"/>
                <a:gd name="T1" fmla="*/ 16 h 47"/>
                <a:gd name="T2" fmla="*/ 0 w 108"/>
                <a:gd name="T3" fmla="*/ 0 h 47"/>
                <a:gd name="T4" fmla="*/ 54 w 108"/>
                <a:gd name="T5" fmla="*/ 47 h 47"/>
                <a:gd name="T6" fmla="*/ 108 w 108"/>
                <a:gd name="T7" fmla="*/ 0 h 47"/>
                <a:gd name="T8" fmla="*/ 54 w 108"/>
                <a:gd name="T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7">
                  <a:moveTo>
                    <a:pt x="54" y="16"/>
                  </a:moveTo>
                  <a:cubicBezTo>
                    <a:pt x="34" y="16"/>
                    <a:pt x="16" y="10"/>
                    <a:pt x="0" y="0"/>
                  </a:cubicBezTo>
                  <a:cubicBezTo>
                    <a:pt x="4" y="27"/>
                    <a:pt x="26" y="47"/>
                    <a:pt x="54" y="47"/>
                  </a:cubicBezTo>
                  <a:cubicBezTo>
                    <a:pt x="82" y="47"/>
                    <a:pt x="105" y="27"/>
                    <a:pt x="108" y="0"/>
                  </a:cubicBezTo>
                  <a:cubicBezTo>
                    <a:pt x="93" y="10"/>
                    <a:pt x="74" y="16"/>
                    <a:pt x="54" y="16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ṥḷiḑè">
              <a:extLst>
                <a:ext uri="{FF2B5EF4-FFF2-40B4-BE49-F238E27FC236}">
                  <a16:creationId xmlns:a16="http://schemas.microsoft.com/office/drawing/2014/main" id="{1BAF209E-B364-4ADC-8215-A6EA6C945BDE}"/>
                </a:ext>
              </a:extLst>
            </p:cNvPr>
            <p:cNvSpPr/>
            <p:nvPr/>
          </p:nvSpPr>
          <p:spPr bwMode="auto">
            <a:xfrm>
              <a:off x="6427788" y="4295775"/>
              <a:ext cx="98425" cy="584200"/>
            </a:xfrm>
            <a:prstGeom prst="rect">
              <a:avLst/>
            </a:pr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śľiḑe">
              <a:extLst>
                <a:ext uri="{FF2B5EF4-FFF2-40B4-BE49-F238E27FC236}">
                  <a16:creationId xmlns:a16="http://schemas.microsoft.com/office/drawing/2014/main" id="{48CF11EE-A7C5-4595-B0A2-1D5EBA7931A5}"/>
                </a:ext>
              </a:extLst>
            </p:cNvPr>
            <p:cNvSpPr/>
            <p:nvPr/>
          </p:nvSpPr>
          <p:spPr bwMode="auto">
            <a:xfrm>
              <a:off x="3925888" y="4675187"/>
              <a:ext cx="4119563" cy="487363"/>
            </a:xfrm>
            <a:custGeom>
              <a:avLst/>
              <a:gdLst>
                <a:gd name="T0" fmla="*/ 2595 w 2595"/>
                <a:gd name="T1" fmla="*/ 307 h 307"/>
                <a:gd name="T2" fmla="*/ 0 w 2595"/>
                <a:gd name="T3" fmla="*/ 307 h 307"/>
                <a:gd name="T4" fmla="*/ 460 w 2595"/>
                <a:gd name="T5" fmla="*/ 0 h 307"/>
                <a:gd name="T6" fmla="*/ 2135 w 2595"/>
                <a:gd name="T7" fmla="*/ 0 h 307"/>
                <a:gd name="T8" fmla="*/ 2595 w 2595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5" h="307">
                  <a:moveTo>
                    <a:pt x="2595" y="307"/>
                  </a:moveTo>
                  <a:lnTo>
                    <a:pt x="0" y="307"/>
                  </a:lnTo>
                  <a:lnTo>
                    <a:pt x="460" y="0"/>
                  </a:lnTo>
                  <a:lnTo>
                    <a:pt x="2135" y="0"/>
                  </a:lnTo>
                  <a:lnTo>
                    <a:pt x="2595" y="307"/>
                  </a:lnTo>
                  <a:close/>
                </a:path>
              </a:pathLst>
            </a:custGeom>
            <a:solidFill>
              <a:srgbClr val="E2C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ṣļidê">
              <a:extLst>
                <a:ext uri="{FF2B5EF4-FFF2-40B4-BE49-F238E27FC236}">
                  <a16:creationId xmlns:a16="http://schemas.microsoft.com/office/drawing/2014/main" id="{ABF6DF1B-106E-4DD7-ADC8-3DA91F5FFFD2}"/>
                </a:ext>
              </a:extLst>
            </p:cNvPr>
            <p:cNvSpPr/>
            <p:nvPr/>
          </p:nvSpPr>
          <p:spPr bwMode="auto">
            <a:xfrm>
              <a:off x="4919663" y="4675187"/>
              <a:ext cx="217488" cy="85725"/>
            </a:xfrm>
            <a:custGeom>
              <a:avLst/>
              <a:gdLst>
                <a:gd name="T0" fmla="*/ 137 w 137"/>
                <a:gd name="T1" fmla="*/ 0 h 54"/>
                <a:gd name="T2" fmla="*/ 73 w 137"/>
                <a:gd name="T3" fmla="*/ 0 h 54"/>
                <a:gd name="T4" fmla="*/ 0 w 137"/>
                <a:gd name="T5" fmla="*/ 39 h 54"/>
                <a:gd name="T6" fmla="*/ 0 w 137"/>
                <a:gd name="T7" fmla="*/ 54 h 54"/>
                <a:gd name="T8" fmla="*/ 41 w 137"/>
                <a:gd name="T9" fmla="*/ 54 h 54"/>
                <a:gd name="T10" fmla="*/ 137 w 13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54">
                  <a:moveTo>
                    <a:pt x="137" y="0"/>
                  </a:moveTo>
                  <a:lnTo>
                    <a:pt x="73" y="0"/>
                  </a:lnTo>
                  <a:lnTo>
                    <a:pt x="0" y="39"/>
                  </a:lnTo>
                  <a:lnTo>
                    <a:pt x="0" y="54"/>
                  </a:lnTo>
                  <a:lnTo>
                    <a:pt x="41" y="5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$ľïḓè">
              <a:extLst>
                <a:ext uri="{FF2B5EF4-FFF2-40B4-BE49-F238E27FC236}">
                  <a16:creationId xmlns:a16="http://schemas.microsoft.com/office/drawing/2014/main" id="{E24294A7-2933-4F87-8D06-6B3D7998B39F}"/>
                </a:ext>
              </a:extLst>
            </p:cNvPr>
            <p:cNvSpPr/>
            <p:nvPr/>
          </p:nvSpPr>
          <p:spPr bwMode="auto">
            <a:xfrm>
              <a:off x="3925888" y="5162550"/>
              <a:ext cx="4119563" cy="63500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šļíďê">
              <a:extLst>
                <a:ext uri="{FF2B5EF4-FFF2-40B4-BE49-F238E27FC236}">
                  <a16:creationId xmlns:a16="http://schemas.microsoft.com/office/drawing/2014/main" id="{0094C7C9-930E-4C42-A9C8-908FEAF30DC1}"/>
                </a:ext>
              </a:extLst>
            </p:cNvPr>
            <p:cNvSpPr/>
            <p:nvPr/>
          </p:nvSpPr>
          <p:spPr bwMode="auto">
            <a:xfrm>
              <a:off x="4910138" y="4302125"/>
              <a:ext cx="593725" cy="422275"/>
            </a:xfrm>
            <a:custGeom>
              <a:avLst/>
              <a:gdLst>
                <a:gd name="T0" fmla="*/ 150 w 180"/>
                <a:gd name="T1" fmla="*/ 0 h 128"/>
                <a:gd name="T2" fmla="*/ 114 w 180"/>
                <a:gd name="T3" fmla="*/ 47 h 128"/>
                <a:gd name="T4" fmla="*/ 11 w 180"/>
                <a:gd name="T5" fmla="*/ 100 h 128"/>
                <a:gd name="T6" fmla="*/ 4 w 180"/>
                <a:gd name="T7" fmla="*/ 119 h 128"/>
                <a:gd name="T8" fmla="*/ 17 w 180"/>
                <a:gd name="T9" fmla="*/ 128 h 128"/>
                <a:gd name="T10" fmla="*/ 24 w 180"/>
                <a:gd name="T11" fmla="*/ 126 h 128"/>
                <a:gd name="T12" fmla="*/ 134 w 180"/>
                <a:gd name="T13" fmla="*/ 70 h 128"/>
                <a:gd name="T14" fmla="*/ 180 w 180"/>
                <a:gd name="T15" fmla="*/ 10 h 128"/>
                <a:gd name="T16" fmla="*/ 150 w 180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28">
                  <a:moveTo>
                    <a:pt x="150" y="0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3" y="103"/>
                    <a:pt x="0" y="112"/>
                    <a:pt x="4" y="119"/>
                  </a:cubicBezTo>
                  <a:cubicBezTo>
                    <a:pt x="7" y="125"/>
                    <a:pt x="12" y="128"/>
                    <a:pt x="17" y="128"/>
                  </a:cubicBezTo>
                  <a:cubicBezTo>
                    <a:pt x="20" y="128"/>
                    <a:pt x="22" y="127"/>
                    <a:pt x="24" y="126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180" y="10"/>
                    <a:pt x="180" y="10"/>
                    <a:pt x="180" y="1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ŝľîḓê">
              <a:extLst>
                <a:ext uri="{FF2B5EF4-FFF2-40B4-BE49-F238E27FC236}">
                  <a16:creationId xmlns:a16="http://schemas.microsoft.com/office/drawing/2014/main" id="{FEB1FEAF-D2B0-4547-9C01-B28CF8FC74F5}"/>
                </a:ext>
              </a:extLst>
            </p:cNvPr>
            <p:cNvSpPr/>
            <p:nvPr/>
          </p:nvSpPr>
          <p:spPr bwMode="auto">
            <a:xfrm>
              <a:off x="4938713" y="4329112"/>
              <a:ext cx="565150" cy="395288"/>
            </a:xfrm>
            <a:custGeom>
              <a:avLst/>
              <a:gdLst>
                <a:gd name="T0" fmla="*/ 163 w 171"/>
                <a:gd name="T1" fmla="*/ 0 h 120"/>
                <a:gd name="T2" fmla="*/ 120 w 171"/>
                <a:gd name="T3" fmla="*/ 55 h 120"/>
                <a:gd name="T4" fmla="*/ 0 w 171"/>
                <a:gd name="T5" fmla="*/ 117 h 120"/>
                <a:gd name="T6" fmla="*/ 8 w 171"/>
                <a:gd name="T7" fmla="*/ 120 h 120"/>
                <a:gd name="T8" fmla="*/ 15 w 171"/>
                <a:gd name="T9" fmla="*/ 118 h 120"/>
                <a:gd name="T10" fmla="*/ 125 w 171"/>
                <a:gd name="T11" fmla="*/ 62 h 120"/>
                <a:gd name="T12" fmla="*/ 171 w 171"/>
                <a:gd name="T13" fmla="*/ 2 h 120"/>
                <a:gd name="T14" fmla="*/ 163 w 171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20">
                  <a:moveTo>
                    <a:pt x="163" y="0"/>
                  </a:moveTo>
                  <a:cubicBezTo>
                    <a:pt x="120" y="55"/>
                    <a:pt x="120" y="55"/>
                    <a:pt x="120" y="5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2" y="119"/>
                    <a:pt x="5" y="120"/>
                    <a:pt x="8" y="120"/>
                  </a:cubicBezTo>
                  <a:cubicBezTo>
                    <a:pt x="11" y="120"/>
                    <a:pt x="13" y="119"/>
                    <a:pt x="15" y="118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71" y="2"/>
                    <a:pt x="171" y="2"/>
                    <a:pt x="171" y="2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EFB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šḻîḍê">
              <a:extLst>
                <a:ext uri="{FF2B5EF4-FFF2-40B4-BE49-F238E27FC236}">
                  <a16:creationId xmlns:a16="http://schemas.microsoft.com/office/drawing/2014/main" id="{0EABB798-2D18-4F93-85D6-6A1820CAA50B}"/>
                </a:ext>
              </a:extLst>
            </p:cNvPr>
            <p:cNvSpPr/>
            <p:nvPr/>
          </p:nvSpPr>
          <p:spPr bwMode="auto">
            <a:xfrm>
              <a:off x="4800601" y="4730750"/>
              <a:ext cx="227013" cy="125413"/>
            </a:xfrm>
            <a:custGeom>
              <a:avLst/>
              <a:gdLst>
                <a:gd name="T0" fmla="*/ 66 w 69"/>
                <a:gd name="T1" fmla="*/ 19 h 38"/>
                <a:gd name="T2" fmla="*/ 29 w 69"/>
                <a:gd name="T3" fmla="*/ 38 h 38"/>
                <a:gd name="T4" fmla="*/ 3 w 69"/>
                <a:gd name="T5" fmla="*/ 19 h 38"/>
                <a:gd name="T6" fmla="*/ 40 w 69"/>
                <a:gd name="T7" fmla="*/ 0 h 38"/>
                <a:gd name="T8" fmla="*/ 66 w 69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8">
                  <a:moveTo>
                    <a:pt x="66" y="19"/>
                  </a:moveTo>
                  <a:cubicBezTo>
                    <a:pt x="63" y="30"/>
                    <a:pt x="46" y="38"/>
                    <a:pt x="29" y="38"/>
                  </a:cubicBezTo>
                  <a:cubicBezTo>
                    <a:pt x="12" y="38"/>
                    <a:pt x="0" y="30"/>
                    <a:pt x="3" y="19"/>
                  </a:cubicBezTo>
                  <a:cubicBezTo>
                    <a:pt x="6" y="8"/>
                    <a:pt x="23" y="0"/>
                    <a:pt x="40" y="0"/>
                  </a:cubicBezTo>
                  <a:cubicBezTo>
                    <a:pt x="57" y="0"/>
                    <a:pt x="69" y="8"/>
                    <a:pt x="66" y="19"/>
                  </a:cubicBez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ṧlïďé">
              <a:extLst>
                <a:ext uri="{FF2B5EF4-FFF2-40B4-BE49-F238E27FC236}">
                  <a16:creationId xmlns:a16="http://schemas.microsoft.com/office/drawing/2014/main" id="{795D6923-6697-489C-8DA4-69B0A5F7BD8A}"/>
                </a:ext>
              </a:extLst>
            </p:cNvPr>
            <p:cNvSpPr/>
            <p:nvPr/>
          </p:nvSpPr>
          <p:spPr bwMode="auto">
            <a:xfrm>
              <a:off x="4776788" y="4694237"/>
              <a:ext cx="228600" cy="158750"/>
            </a:xfrm>
            <a:custGeom>
              <a:avLst/>
              <a:gdLst>
                <a:gd name="T0" fmla="*/ 66 w 69"/>
                <a:gd name="T1" fmla="*/ 24 h 48"/>
                <a:gd name="T2" fmla="*/ 29 w 69"/>
                <a:gd name="T3" fmla="*/ 48 h 48"/>
                <a:gd name="T4" fmla="*/ 3 w 69"/>
                <a:gd name="T5" fmla="*/ 24 h 48"/>
                <a:gd name="T6" fmla="*/ 40 w 69"/>
                <a:gd name="T7" fmla="*/ 0 h 48"/>
                <a:gd name="T8" fmla="*/ 66 w 6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8">
                  <a:moveTo>
                    <a:pt x="66" y="24"/>
                  </a:moveTo>
                  <a:cubicBezTo>
                    <a:pt x="63" y="37"/>
                    <a:pt x="46" y="48"/>
                    <a:pt x="29" y="48"/>
                  </a:cubicBezTo>
                  <a:cubicBezTo>
                    <a:pt x="12" y="48"/>
                    <a:pt x="0" y="37"/>
                    <a:pt x="3" y="24"/>
                  </a:cubicBezTo>
                  <a:cubicBezTo>
                    <a:pt x="6" y="11"/>
                    <a:pt x="23" y="0"/>
                    <a:pt x="40" y="0"/>
                  </a:cubicBezTo>
                  <a:cubicBezTo>
                    <a:pt x="57" y="0"/>
                    <a:pt x="69" y="11"/>
                    <a:pt x="66" y="24"/>
                  </a:cubicBezTo>
                  <a:close/>
                </a:path>
              </a:pathLst>
            </a:custGeom>
            <a:solidFill>
              <a:srgbClr val="A7C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ṧḻïḋê">
              <a:extLst>
                <a:ext uri="{FF2B5EF4-FFF2-40B4-BE49-F238E27FC236}">
                  <a16:creationId xmlns:a16="http://schemas.microsoft.com/office/drawing/2014/main" id="{040F3484-B549-4EA2-9C36-8DEB06AE89E6}"/>
                </a:ext>
              </a:extLst>
            </p:cNvPr>
            <p:cNvSpPr/>
            <p:nvPr/>
          </p:nvSpPr>
          <p:spPr bwMode="auto">
            <a:xfrm>
              <a:off x="4776788" y="4684712"/>
              <a:ext cx="228600" cy="155575"/>
            </a:xfrm>
            <a:custGeom>
              <a:avLst/>
              <a:gdLst>
                <a:gd name="T0" fmla="*/ 66 w 69"/>
                <a:gd name="T1" fmla="*/ 23 h 47"/>
                <a:gd name="T2" fmla="*/ 29 w 69"/>
                <a:gd name="T3" fmla="*/ 47 h 47"/>
                <a:gd name="T4" fmla="*/ 3 w 69"/>
                <a:gd name="T5" fmla="*/ 23 h 47"/>
                <a:gd name="T6" fmla="*/ 40 w 69"/>
                <a:gd name="T7" fmla="*/ 0 h 47"/>
                <a:gd name="T8" fmla="*/ 66 w 69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7">
                  <a:moveTo>
                    <a:pt x="66" y="23"/>
                  </a:moveTo>
                  <a:cubicBezTo>
                    <a:pt x="63" y="37"/>
                    <a:pt x="46" y="47"/>
                    <a:pt x="29" y="47"/>
                  </a:cubicBezTo>
                  <a:cubicBezTo>
                    <a:pt x="12" y="47"/>
                    <a:pt x="0" y="37"/>
                    <a:pt x="3" y="23"/>
                  </a:cubicBezTo>
                  <a:cubicBezTo>
                    <a:pt x="6" y="10"/>
                    <a:pt x="23" y="0"/>
                    <a:pt x="40" y="0"/>
                  </a:cubicBezTo>
                  <a:cubicBezTo>
                    <a:pt x="57" y="0"/>
                    <a:pt x="69" y="10"/>
                    <a:pt x="66" y="23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şḷíḓé">
              <a:extLst>
                <a:ext uri="{FF2B5EF4-FFF2-40B4-BE49-F238E27FC236}">
                  <a16:creationId xmlns:a16="http://schemas.microsoft.com/office/drawing/2014/main" id="{58E48D15-92B3-4D16-89BC-27139B7BDC56}"/>
                </a:ext>
              </a:extLst>
            </p:cNvPr>
            <p:cNvSpPr/>
            <p:nvPr/>
          </p:nvSpPr>
          <p:spPr bwMode="auto">
            <a:xfrm>
              <a:off x="4806951" y="4684712"/>
              <a:ext cx="195263" cy="109538"/>
            </a:xfrm>
            <a:custGeom>
              <a:avLst/>
              <a:gdLst>
                <a:gd name="T0" fmla="*/ 57 w 59"/>
                <a:gd name="T1" fmla="*/ 23 h 33"/>
                <a:gd name="T2" fmla="*/ 31 w 59"/>
                <a:gd name="T3" fmla="*/ 0 h 33"/>
                <a:gd name="T4" fmla="*/ 3 w 59"/>
                <a:gd name="T5" fmla="*/ 10 h 33"/>
                <a:gd name="T6" fmla="*/ 2 w 59"/>
                <a:gd name="T7" fmla="*/ 14 h 33"/>
                <a:gd name="T8" fmla="*/ 6 w 59"/>
                <a:gd name="T9" fmla="*/ 23 h 33"/>
                <a:gd name="T10" fmla="*/ 12 w 59"/>
                <a:gd name="T11" fmla="*/ 23 h 33"/>
                <a:gd name="T12" fmla="*/ 17 w 59"/>
                <a:gd name="T13" fmla="*/ 31 h 33"/>
                <a:gd name="T14" fmla="*/ 17 w 59"/>
                <a:gd name="T15" fmla="*/ 31 h 33"/>
                <a:gd name="T16" fmla="*/ 23 w 59"/>
                <a:gd name="T17" fmla="*/ 30 h 33"/>
                <a:gd name="T18" fmla="*/ 25 w 59"/>
                <a:gd name="T19" fmla="*/ 31 h 33"/>
                <a:gd name="T20" fmla="*/ 34 w 59"/>
                <a:gd name="T21" fmla="*/ 27 h 33"/>
                <a:gd name="T22" fmla="*/ 36 w 59"/>
                <a:gd name="T23" fmla="*/ 28 h 33"/>
                <a:gd name="T24" fmla="*/ 46 w 59"/>
                <a:gd name="T25" fmla="*/ 23 h 33"/>
                <a:gd name="T26" fmla="*/ 46 w 59"/>
                <a:gd name="T27" fmla="*/ 23 h 33"/>
                <a:gd name="T28" fmla="*/ 49 w 59"/>
                <a:gd name="T29" fmla="*/ 22 h 33"/>
                <a:gd name="T30" fmla="*/ 54 w 59"/>
                <a:gd name="T31" fmla="*/ 23 h 33"/>
                <a:gd name="T32" fmla="*/ 57 w 59"/>
                <a:gd name="T3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33">
                  <a:moveTo>
                    <a:pt x="57" y="23"/>
                  </a:moveTo>
                  <a:cubicBezTo>
                    <a:pt x="59" y="10"/>
                    <a:pt x="48" y="0"/>
                    <a:pt x="31" y="0"/>
                  </a:cubicBezTo>
                  <a:cubicBezTo>
                    <a:pt x="21" y="0"/>
                    <a:pt x="10" y="4"/>
                    <a:pt x="3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3" y="22"/>
                    <a:pt x="6" y="23"/>
                  </a:cubicBezTo>
                  <a:cubicBezTo>
                    <a:pt x="8" y="24"/>
                    <a:pt x="10" y="24"/>
                    <a:pt x="12" y="23"/>
                  </a:cubicBezTo>
                  <a:cubicBezTo>
                    <a:pt x="12" y="26"/>
                    <a:pt x="14" y="30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2"/>
                    <a:pt x="21" y="31"/>
                    <a:pt x="23" y="30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9" y="33"/>
                    <a:pt x="33" y="31"/>
                    <a:pt x="34" y="27"/>
                  </a:cubicBezTo>
                  <a:cubicBezTo>
                    <a:pt x="35" y="27"/>
                    <a:pt x="36" y="28"/>
                    <a:pt x="36" y="28"/>
                  </a:cubicBezTo>
                  <a:cubicBezTo>
                    <a:pt x="40" y="29"/>
                    <a:pt x="45" y="27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0" y="23"/>
                    <a:pt x="52" y="23"/>
                    <a:pt x="54" y="23"/>
                  </a:cubicBezTo>
                  <a:cubicBezTo>
                    <a:pt x="55" y="23"/>
                    <a:pt x="56" y="23"/>
                    <a:pt x="57" y="23"/>
                  </a:cubicBezTo>
                  <a:close/>
                </a:path>
              </a:pathLst>
            </a:custGeom>
            <a:solidFill>
              <a:srgbClr val="A3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śľîḑê">
              <a:extLst>
                <a:ext uri="{FF2B5EF4-FFF2-40B4-BE49-F238E27FC236}">
                  <a16:creationId xmlns:a16="http://schemas.microsoft.com/office/drawing/2014/main" id="{1D9D7A17-8DE9-4E6A-BB93-8F1369AC1105}"/>
                </a:ext>
              </a:extLst>
            </p:cNvPr>
            <p:cNvSpPr/>
            <p:nvPr/>
          </p:nvSpPr>
          <p:spPr bwMode="auto">
            <a:xfrm>
              <a:off x="4794251" y="4614862"/>
              <a:ext cx="220663" cy="165100"/>
            </a:xfrm>
            <a:custGeom>
              <a:avLst/>
              <a:gdLst>
                <a:gd name="T0" fmla="*/ 67 w 67"/>
                <a:gd name="T1" fmla="*/ 21 h 50"/>
                <a:gd name="T2" fmla="*/ 36 w 67"/>
                <a:gd name="T3" fmla="*/ 0 h 50"/>
                <a:gd name="T4" fmla="*/ 6 w 67"/>
                <a:gd name="T5" fmla="*/ 19 h 50"/>
                <a:gd name="T6" fmla="*/ 1 w 67"/>
                <a:gd name="T7" fmla="*/ 31 h 50"/>
                <a:gd name="T8" fmla="*/ 6 w 67"/>
                <a:gd name="T9" fmla="*/ 41 h 50"/>
                <a:gd name="T10" fmla="*/ 12 w 67"/>
                <a:gd name="T11" fmla="*/ 41 h 50"/>
                <a:gd name="T12" fmla="*/ 16 w 67"/>
                <a:gd name="T13" fmla="*/ 48 h 50"/>
                <a:gd name="T14" fmla="*/ 17 w 67"/>
                <a:gd name="T15" fmla="*/ 49 h 50"/>
                <a:gd name="T16" fmla="*/ 23 w 67"/>
                <a:gd name="T17" fmla="*/ 48 h 50"/>
                <a:gd name="T18" fmla="*/ 25 w 67"/>
                <a:gd name="T19" fmla="*/ 49 h 50"/>
                <a:gd name="T20" fmla="*/ 34 w 67"/>
                <a:gd name="T21" fmla="*/ 45 h 50"/>
                <a:gd name="T22" fmla="*/ 36 w 67"/>
                <a:gd name="T23" fmla="*/ 46 h 50"/>
                <a:gd name="T24" fmla="*/ 46 w 67"/>
                <a:gd name="T25" fmla="*/ 41 h 50"/>
                <a:gd name="T26" fmla="*/ 46 w 67"/>
                <a:gd name="T27" fmla="*/ 40 h 50"/>
                <a:gd name="T28" fmla="*/ 49 w 67"/>
                <a:gd name="T29" fmla="*/ 40 h 50"/>
                <a:gd name="T30" fmla="*/ 54 w 67"/>
                <a:gd name="T31" fmla="*/ 40 h 50"/>
                <a:gd name="T32" fmla="*/ 66 w 67"/>
                <a:gd name="T33" fmla="*/ 34 h 50"/>
                <a:gd name="T34" fmla="*/ 64 w 67"/>
                <a:gd name="T35" fmla="*/ 30 h 50"/>
                <a:gd name="T36" fmla="*/ 67 w 67"/>
                <a:gd name="T3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50">
                  <a:moveTo>
                    <a:pt x="67" y="21"/>
                  </a:moveTo>
                  <a:cubicBezTo>
                    <a:pt x="67" y="9"/>
                    <a:pt x="54" y="0"/>
                    <a:pt x="36" y="0"/>
                  </a:cubicBezTo>
                  <a:cubicBezTo>
                    <a:pt x="20" y="0"/>
                    <a:pt x="7" y="8"/>
                    <a:pt x="6" y="1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5"/>
                    <a:pt x="2" y="40"/>
                    <a:pt x="6" y="41"/>
                  </a:cubicBezTo>
                  <a:cubicBezTo>
                    <a:pt x="8" y="42"/>
                    <a:pt x="10" y="42"/>
                    <a:pt x="12" y="41"/>
                  </a:cubicBezTo>
                  <a:cubicBezTo>
                    <a:pt x="11" y="44"/>
                    <a:pt x="13" y="47"/>
                    <a:pt x="16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9"/>
                    <a:pt x="21" y="49"/>
                    <a:pt x="23" y="48"/>
                  </a:cubicBezTo>
                  <a:cubicBezTo>
                    <a:pt x="23" y="48"/>
                    <a:pt x="24" y="49"/>
                    <a:pt x="25" y="49"/>
                  </a:cubicBezTo>
                  <a:cubicBezTo>
                    <a:pt x="28" y="50"/>
                    <a:pt x="33" y="48"/>
                    <a:pt x="34" y="45"/>
                  </a:cubicBezTo>
                  <a:cubicBezTo>
                    <a:pt x="35" y="45"/>
                    <a:pt x="35" y="45"/>
                    <a:pt x="36" y="46"/>
                  </a:cubicBezTo>
                  <a:cubicBezTo>
                    <a:pt x="40" y="47"/>
                    <a:pt x="44" y="45"/>
                    <a:pt x="46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50" y="40"/>
                    <a:pt x="52" y="40"/>
                    <a:pt x="54" y="40"/>
                  </a:cubicBezTo>
                  <a:cubicBezTo>
                    <a:pt x="60" y="40"/>
                    <a:pt x="66" y="38"/>
                    <a:pt x="66" y="34"/>
                  </a:cubicBezTo>
                  <a:cubicBezTo>
                    <a:pt x="66" y="32"/>
                    <a:pt x="65" y="31"/>
                    <a:pt x="64" y="30"/>
                  </a:cubicBezTo>
                  <a:cubicBezTo>
                    <a:pt x="66" y="27"/>
                    <a:pt x="67" y="24"/>
                    <a:pt x="67" y="21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$ḻîḑe">
              <a:extLst>
                <a:ext uri="{FF2B5EF4-FFF2-40B4-BE49-F238E27FC236}">
                  <a16:creationId xmlns:a16="http://schemas.microsoft.com/office/drawing/2014/main" id="{18AFEC71-E105-4557-946B-6463685D0B9F}"/>
                </a:ext>
              </a:extLst>
            </p:cNvPr>
            <p:cNvSpPr/>
            <p:nvPr/>
          </p:nvSpPr>
          <p:spPr bwMode="auto">
            <a:xfrm>
              <a:off x="5195888" y="4875212"/>
              <a:ext cx="1581150" cy="7938"/>
            </a:xfrm>
            <a:prstGeom prst="rect">
              <a:avLst/>
            </a:prstGeom>
            <a:solidFill>
              <a:srgbClr val="738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ṡḷíďê">
              <a:extLst>
                <a:ext uri="{FF2B5EF4-FFF2-40B4-BE49-F238E27FC236}">
                  <a16:creationId xmlns:a16="http://schemas.microsoft.com/office/drawing/2014/main" id="{7DB707C4-795F-4A4F-9C54-CB9868FA5600}"/>
                </a:ext>
              </a:extLst>
            </p:cNvPr>
            <p:cNvSpPr/>
            <p:nvPr/>
          </p:nvSpPr>
          <p:spPr bwMode="auto">
            <a:xfrm>
              <a:off x="5189538" y="4883150"/>
              <a:ext cx="1593850" cy="349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ṩḻiďe">
              <a:extLst>
                <a:ext uri="{FF2B5EF4-FFF2-40B4-BE49-F238E27FC236}">
                  <a16:creationId xmlns:a16="http://schemas.microsoft.com/office/drawing/2014/main" id="{5F615017-D90E-41DD-BBBC-E32277F78B63}"/>
                </a:ext>
              </a:extLst>
            </p:cNvPr>
            <p:cNvSpPr/>
            <p:nvPr/>
          </p:nvSpPr>
          <p:spPr bwMode="auto">
            <a:xfrm>
              <a:off x="5121276" y="4194175"/>
              <a:ext cx="1728788" cy="95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ṣļíḑé">
              <a:extLst>
                <a:ext uri="{FF2B5EF4-FFF2-40B4-BE49-F238E27FC236}">
                  <a16:creationId xmlns:a16="http://schemas.microsoft.com/office/drawing/2014/main" id="{A6EDAE93-BB1A-47E9-9264-F0777865D106}"/>
                </a:ext>
              </a:extLst>
            </p:cNvPr>
            <p:cNvSpPr/>
            <p:nvPr/>
          </p:nvSpPr>
          <p:spPr bwMode="auto">
            <a:xfrm>
              <a:off x="5121276" y="4203700"/>
              <a:ext cx="1728788" cy="671513"/>
            </a:xfrm>
            <a:custGeom>
              <a:avLst/>
              <a:gdLst>
                <a:gd name="T0" fmla="*/ 1047 w 1089"/>
                <a:gd name="T1" fmla="*/ 423 h 423"/>
                <a:gd name="T2" fmla="*/ 43 w 1089"/>
                <a:gd name="T3" fmla="*/ 423 h 423"/>
                <a:gd name="T4" fmla="*/ 0 w 1089"/>
                <a:gd name="T5" fmla="*/ 0 h 423"/>
                <a:gd name="T6" fmla="*/ 1089 w 1089"/>
                <a:gd name="T7" fmla="*/ 0 h 423"/>
                <a:gd name="T8" fmla="*/ 1047 w 1089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423">
                  <a:moveTo>
                    <a:pt x="1047" y="423"/>
                  </a:moveTo>
                  <a:lnTo>
                    <a:pt x="43" y="423"/>
                  </a:lnTo>
                  <a:lnTo>
                    <a:pt x="0" y="0"/>
                  </a:lnTo>
                  <a:lnTo>
                    <a:pt x="1089" y="0"/>
                  </a:lnTo>
                  <a:lnTo>
                    <a:pt x="1047" y="423"/>
                  </a:ln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ş1íďe">
              <a:extLst>
                <a:ext uri="{FF2B5EF4-FFF2-40B4-BE49-F238E27FC236}">
                  <a16:creationId xmlns:a16="http://schemas.microsoft.com/office/drawing/2014/main" id="{1F577875-F67C-4703-AE89-F3D620D53F42}"/>
                </a:ext>
              </a:extLst>
            </p:cNvPr>
            <p:cNvSpPr/>
            <p:nvPr/>
          </p:nvSpPr>
          <p:spPr bwMode="auto">
            <a:xfrm>
              <a:off x="5889626" y="4479925"/>
              <a:ext cx="214313" cy="241300"/>
            </a:xfrm>
            <a:custGeom>
              <a:avLst/>
              <a:gdLst>
                <a:gd name="T0" fmla="*/ 28 w 65"/>
                <a:gd name="T1" fmla="*/ 0 h 73"/>
                <a:gd name="T2" fmla="*/ 0 w 65"/>
                <a:gd name="T3" fmla="*/ 13 h 73"/>
                <a:gd name="T4" fmla="*/ 9 w 65"/>
                <a:gd name="T5" fmla="*/ 37 h 73"/>
                <a:gd name="T6" fmla="*/ 0 w 65"/>
                <a:gd name="T7" fmla="*/ 61 h 73"/>
                <a:gd name="T8" fmla="*/ 28 w 65"/>
                <a:gd name="T9" fmla="*/ 73 h 73"/>
                <a:gd name="T10" fmla="*/ 65 w 65"/>
                <a:gd name="T11" fmla="*/ 37 h 73"/>
                <a:gd name="T12" fmla="*/ 28 w 65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3">
                  <a:moveTo>
                    <a:pt x="28" y="0"/>
                  </a:moveTo>
                  <a:cubicBezTo>
                    <a:pt x="17" y="0"/>
                    <a:pt x="7" y="5"/>
                    <a:pt x="0" y="13"/>
                  </a:cubicBezTo>
                  <a:cubicBezTo>
                    <a:pt x="6" y="19"/>
                    <a:pt x="9" y="27"/>
                    <a:pt x="9" y="37"/>
                  </a:cubicBezTo>
                  <a:cubicBezTo>
                    <a:pt x="9" y="46"/>
                    <a:pt x="6" y="54"/>
                    <a:pt x="0" y="61"/>
                  </a:cubicBezTo>
                  <a:cubicBezTo>
                    <a:pt x="7" y="68"/>
                    <a:pt x="17" y="73"/>
                    <a:pt x="28" y="73"/>
                  </a:cubicBezTo>
                  <a:cubicBezTo>
                    <a:pt x="48" y="73"/>
                    <a:pt x="65" y="57"/>
                    <a:pt x="65" y="37"/>
                  </a:cubicBezTo>
                  <a:cubicBezTo>
                    <a:pt x="65" y="16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ṡ1ídé">
              <a:extLst>
                <a:ext uri="{FF2B5EF4-FFF2-40B4-BE49-F238E27FC236}">
                  <a16:creationId xmlns:a16="http://schemas.microsoft.com/office/drawing/2014/main" id="{10FF0A6C-519F-4276-AD05-EF62A40047CD}"/>
                </a:ext>
              </a:extLst>
            </p:cNvPr>
            <p:cNvSpPr/>
            <p:nvPr/>
          </p:nvSpPr>
          <p:spPr bwMode="auto">
            <a:xfrm>
              <a:off x="7027863" y="4806950"/>
              <a:ext cx="336550" cy="88900"/>
            </a:xfrm>
            <a:prstGeom prst="ellipse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ṣ1ïḓê">
              <a:extLst>
                <a:ext uri="{FF2B5EF4-FFF2-40B4-BE49-F238E27FC236}">
                  <a16:creationId xmlns:a16="http://schemas.microsoft.com/office/drawing/2014/main" id="{3D9F3460-589B-413F-9F6D-EE469BDB20CE}"/>
                </a:ext>
              </a:extLst>
            </p:cNvPr>
            <p:cNvSpPr/>
            <p:nvPr/>
          </p:nvSpPr>
          <p:spPr bwMode="auto">
            <a:xfrm>
              <a:off x="7242176" y="4614862"/>
              <a:ext cx="119063" cy="219075"/>
            </a:xfrm>
            <a:custGeom>
              <a:avLst/>
              <a:gdLst>
                <a:gd name="T0" fmla="*/ 13 w 36"/>
                <a:gd name="T1" fmla="*/ 66 h 66"/>
                <a:gd name="T2" fmla="*/ 0 w 36"/>
                <a:gd name="T3" fmla="*/ 62 h 66"/>
                <a:gd name="T4" fmla="*/ 4 w 36"/>
                <a:gd name="T5" fmla="*/ 55 h 66"/>
                <a:gd name="T6" fmla="*/ 18 w 36"/>
                <a:gd name="T7" fmla="*/ 56 h 66"/>
                <a:gd name="T8" fmla="*/ 27 w 36"/>
                <a:gd name="T9" fmla="*/ 33 h 66"/>
                <a:gd name="T10" fmla="*/ 20 w 36"/>
                <a:gd name="T11" fmla="*/ 12 h 66"/>
                <a:gd name="T12" fmla="*/ 7 w 36"/>
                <a:gd name="T13" fmla="*/ 11 h 66"/>
                <a:gd name="T14" fmla="*/ 6 w 36"/>
                <a:gd name="T15" fmla="*/ 11 h 66"/>
                <a:gd name="T16" fmla="*/ 2 w 36"/>
                <a:gd name="T17" fmla="*/ 12 h 66"/>
                <a:gd name="T18" fmla="*/ 1 w 36"/>
                <a:gd name="T19" fmla="*/ 4 h 66"/>
                <a:gd name="T20" fmla="*/ 4 w 36"/>
                <a:gd name="T21" fmla="*/ 3 h 66"/>
                <a:gd name="T22" fmla="*/ 24 w 36"/>
                <a:gd name="T23" fmla="*/ 5 h 66"/>
                <a:gd name="T24" fmla="*/ 36 w 36"/>
                <a:gd name="T25" fmla="*/ 34 h 66"/>
                <a:gd name="T26" fmla="*/ 22 w 36"/>
                <a:gd name="T27" fmla="*/ 63 h 66"/>
                <a:gd name="T28" fmla="*/ 13 w 36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6">
                  <a:moveTo>
                    <a:pt x="13" y="66"/>
                  </a:moveTo>
                  <a:cubicBezTo>
                    <a:pt x="9" y="66"/>
                    <a:pt x="5" y="65"/>
                    <a:pt x="0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0" y="58"/>
                    <a:pt x="14" y="58"/>
                    <a:pt x="18" y="56"/>
                  </a:cubicBezTo>
                  <a:cubicBezTo>
                    <a:pt x="23" y="53"/>
                    <a:pt x="27" y="44"/>
                    <a:pt x="27" y="33"/>
                  </a:cubicBezTo>
                  <a:cubicBezTo>
                    <a:pt x="28" y="24"/>
                    <a:pt x="25" y="16"/>
                    <a:pt x="20" y="12"/>
                  </a:cubicBezTo>
                  <a:cubicBezTo>
                    <a:pt x="16" y="9"/>
                    <a:pt x="12" y="9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0"/>
                    <a:pt x="20" y="2"/>
                    <a:pt x="24" y="5"/>
                  </a:cubicBezTo>
                  <a:cubicBezTo>
                    <a:pt x="32" y="10"/>
                    <a:pt x="36" y="21"/>
                    <a:pt x="36" y="34"/>
                  </a:cubicBezTo>
                  <a:cubicBezTo>
                    <a:pt x="35" y="40"/>
                    <a:pt x="34" y="57"/>
                    <a:pt x="22" y="63"/>
                  </a:cubicBezTo>
                  <a:cubicBezTo>
                    <a:pt x="20" y="64"/>
                    <a:pt x="17" y="66"/>
                    <a:pt x="13" y="66"/>
                  </a:cubicBez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1ïḍè">
              <a:extLst>
                <a:ext uri="{FF2B5EF4-FFF2-40B4-BE49-F238E27FC236}">
                  <a16:creationId xmlns:a16="http://schemas.microsoft.com/office/drawing/2014/main" id="{31EF9C01-1986-4C64-899B-9AFA26C81AC3}"/>
                </a:ext>
              </a:extLst>
            </p:cNvPr>
            <p:cNvSpPr/>
            <p:nvPr/>
          </p:nvSpPr>
          <p:spPr bwMode="auto">
            <a:xfrm>
              <a:off x="7275513" y="4651375"/>
              <a:ext cx="69850" cy="158750"/>
            </a:xfrm>
            <a:custGeom>
              <a:avLst/>
              <a:gdLst>
                <a:gd name="T0" fmla="*/ 12 w 21"/>
                <a:gd name="T1" fmla="*/ 46 h 48"/>
                <a:gd name="T2" fmla="*/ 21 w 21"/>
                <a:gd name="T3" fmla="*/ 23 h 48"/>
                <a:gd name="T4" fmla="*/ 13 w 21"/>
                <a:gd name="T5" fmla="*/ 2 h 48"/>
                <a:gd name="T6" fmla="*/ 8 w 21"/>
                <a:gd name="T7" fmla="*/ 0 h 48"/>
                <a:gd name="T8" fmla="*/ 10 w 21"/>
                <a:gd name="T9" fmla="*/ 1 h 48"/>
                <a:gd name="T10" fmla="*/ 17 w 21"/>
                <a:gd name="T11" fmla="*/ 22 h 48"/>
                <a:gd name="T12" fmla="*/ 8 w 21"/>
                <a:gd name="T13" fmla="*/ 45 h 48"/>
                <a:gd name="T14" fmla="*/ 0 w 21"/>
                <a:gd name="T15" fmla="*/ 46 h 48"/>
                <a:gd name="T16" fmla="*/ 12 w 21"/>
                <a:gd name="T1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8">
                  <a:moveTo>
                    <a:pt x="12" y="46"/>
                  </a:moveTo>
                  <a:cubicBezTo>
                    <a:pt x="17" y="43"/>
                    <a:pt x="20" y="34"/>
                    <a:pt x="21" y="23"/>
                  </a:cubicBezTo>
                  <a:cubicBezTo>
                    <a:pt x="21" y="14"/>
                    <a:pt x="18" y="6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5" y="5"/>
                    <a:pt x="18" y="13"/>
                    <a:pt x="17" y="22"/>
                  </a:cubicBezTo>
                  <a:cubicBezTo>
                    <a:pt x="17" y="33"/>
                    <a:pt x="13" y="42"/>
                    <a:pt x="8" y="45"/>
                  </a:cubicBezTo>
                  <a:cubicBezTo>
                    <a:pt x="6" y="46"/>
                    <a:pt x="3" y="46"/>
                    <a:pt x="0" y="46"/>
                  </a:cubicBezTo>
                  <a:cubicBezTo>
                    <a:pt x="5" y="48"/>
                    <a:pt x="9" y="48"/>
                    <a:pt x="12" y="46"/>
                  </a:cubicBezTo>
                  <a:close/>
                </a:path>
              </a:pathLst>
            </a:custGeom>
            <a:solidFill>
              <a:srgbClr val="BA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ŝľíḑê">
              <a:extLst>
                <a:ext uri="{FF2B5EF4-FFF2-40B4-BE49-F238E27FC236}">
                  <a16:creationId xmlns:a16="http://schemas.microsoft.com/office/drawing/2014/main" id="{48F1F0B1-4608-495A-B402-77A3C7368E8F}"/>
                </a:ext>
              </a:extLst>
            </p:cNvPr>
            <p:cNvSpPr/>
            <p:nvPr/>
          </p:nvSpPr>
          <p:spPr bwMode="auto">
            <a:xfrm>
              <a:off x="7027863" y="4605337"/>
              <a:ext cx="234950" cy="284163"/>
            </a:xfrm>
            <a:custGeom>
              <a:avLst/>
              <a:gdLst>
                <a:gd name="T0" fmla="*/ 0 w 71"/>
                <a:gd name="T1" fmla="*/ 0 h 86"/>
                <a:gd name="T2" fmla="*/ 0 w 71"/>
                <a:gd name="T3" fmla="*/ 73 h 86"/>
                <a:gd name="T4" fmla="*/ 36 w 71"/>
                <a:gd name="T5" fmla="*/ 86 h 86"/>
                <a:gd name="T6" fmla="*/ 71 w 71"/>
                <a:gd name="T7" fmla="*/ 73 h 86"/>
                <a:gd name="T8" fmla="*/ 71 w 71"/>
                <a:gd name="T9" fmla="*/ 0 h 86"/>
                <a:gd name="T10" fmla="*/ 0 w 71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6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0"/>
                    <a:pt x="16" y="86"/>
                    <a:pt x="36" y="86"/>
                  </a:cubicBezTo>
                  <a:cubicBezTo>
                    <a:pt x="55" y="86"/>
                    <a:pt x="71" y="80"/>
                    <a:pt x="71" y="73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ṩḷíḓé">
              <a:extLst>
                <a:ext uri="{FF2B5EF4-FFF2-40B4-BE49-F238E27FC236}">
                  <a16:creationId xmlns:a16="http://schemas.microsoft.com/office/drawing/2014/main" id="{77FE7D2C-8BC9-4D97-818F-A8E9196B4D72}"/>
                </a:ext>
              </a:extLst>
            </p:cNvPr>
            <p:cNvSpPr/>
            <p:nvPr/>
          </p:nvSpPr>
          <p:spPr bwMode="auto">
            <a:xfrm>
              <a:off x="7213601" y="4605337"/>
              <a:ext cx="49213" cy="277813"/>
            </a:xfrm>
            <a:custGeom>
              <a:avLst/>
              <a:gdLst>
                <a:gd name="T0" fmla="*/ 0 w 15"/>
                <a:gd name="T1" fmla="*/ 84 h 84"/>
                <a:gd name="T2" fmla="*/ 15 w 15"/>
                <a:gd name="T3" fmla="*/ 73 h 84"/>
                <a:gd name="T4" fmla="*/ 15 w 15"/>
                <a:gd name="T5" fmla="*/ 0 h 84"/>
                <a:gd name="T6" fmla="*/ 0 w 15"/>
                <a:gd name="T7" fmla="*/ 0 h 84"/>
                <a:gd name="T8" fmla="*/ 0 w 15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4">
                  <a:moveTo>
                    <a:pt x="0" y="84"/>
                  </a:moveTo>
                  <a:cubicBezTo>
                    <a:pt x="9" y="82"/>
                    <a:pt x="15" y="78"/>
                    <a:pt x="15" y="7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ŝľîďé">
              <a:extLst>
                <a:ext uri="{FF2B5EF4-FFF2-40B4-BE49-F238E27FC236}">
                  <a16:creationId xmlns:a16="http://schemas.microsoft.com/office/drawing/2014/main" id="{2C15DEF3-D693-49DF-9BB1-87D8DD90C53B}"/>
                </a:ext>
              </a:extLst>
            </p:cNvPr>
            <p:cNvSpPr/>
            <p:nvPr/>
          </p:nvSpPr>
          <p:spPr bwMode="auto">
            <a:xfrm>
              <a:off x="7027863" y="4586287"/>
              <a:ext cx="234950" cy="36513"/>
            </a:xfrm>
            <a:prstGeom prst="ellipse">
              <a:avLst/>
            </a:prstGeom>
            <a:solidFill>
              <a:srgbClr val="C5C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ṣľiḍè">
              <a:extLst>
                <a:ext uri="{FF2B5EF4-FFF2-40B4-BE49-F238E27FC236}">
                  <a16:creationId xmlns:a16="http://schemas.microsoft.com/office/drawing/2014/main" id="{321C303B-989D-4E00-8118-4679501B04BC}"/>
                </a:ext>
              </a:extLst>
            </p:cNvPr>
            <p:cNvSpPr/>
            <p:nvPr/>
          </p:nvSpPr>
          <p:spPr bwMode="auto">
            <a:xfrm>
              <a:off x="7045326" y="4589462"/>
              <a:ext cx="204788" cy="30163"/>
            </a:xfrm>
            <a:prstGeom prst="ellipse">
              <a:avLst/>
            </a:prstGeom>
            <a:solidFill>
              <a:srgbClr val="949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sḷïḋê">
              <a:extLst>
                <a:ext uri="{FF2B5EF4-FFF2-40B4-BE49-F238E27FC236}">
                  <a16:creationId xmlns:a16="http://schemas.microsoft.com/office/drawing/2014/main" id="{CEB63E2E-04CD-43D4-9DBC-F3F5660A9595}"/>
                </a:ext>
              </a:extLst>
            </p:cNvPr>
            <p:cNvSpPr/>
            <p:nvPr/>
          </p:nvSpPr>
          <p:spPr bwMode="auto">
            <a:xfrm>
              <a:off x="8193088" y="3033712"/>
              <a:ext cx="73025" cy="76200"/>
            </a:xfrm>
            <a:custGeom>
              <a:avLst/>
              <a:gdLst>
                <a:gd name="T0" fmla="*/ 20 w 22"/>
                <a:gd name="T1" fmla="*/ 11 h 23"/>
                <a:gd name="T2" fmla="*/ 18 w 22"/>
                <a:gd name="T3" fmla="*/ 11 h 23"/>
                <a:gd name="T4" fmla="*/ 11 w 22"/>
                <a:gd name="T5" fmla="*/ 18 h 23"/>
                <a:gd name="T6" fmla="*/ 4 w 22"/>
                <a:gd name="T7" fmla="*/ 11 h 23"/>
                <a:gd name="T8" fmla="*/ 11 w 22"/>
                <a:gd name="T9" fmla="*/ 5 h 23"/>
                <a:gd name="T10" fmla="*/ 18 w 22"/>
                <a:gd name="T11" fmla="*/ 11 h 23"/>
                <a:gd name="T12" fmla="*/ 20 w 22"/>
                <a:gd name="T13" fmla="*/ 11 h 23"/>
                <a:gd name="T14" fmla="*/ 22 w 22"/>
                <a:gd name="T15" fmla="*/ 11 h 23"/>
                <a:gd name="T16" fmla="*/ 11 w 22"/>
                <a:gd name="T17" fmla="*/ 0 h 23"/>
                <a:gd name="T18" fmla="*/ 0 w 22"/>
                <a:gd name="T19" fmla="*/ 11 h 23"/>
                <a:gd name="T20" fmla="*/ 11 w 22"/>
                <a:gd name="T21" fmla="*/ 23 h 23"/>
                <a:gd name="T22" fmla="*/ 22 w 22"/>
                <a:gd name="T23" fmla="*/ 11 h 23"/>
                <a:gd name="T24" fmla="*/ 20 w 22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5" y="5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sļïḑè">
              <a:extLst>
                <a:ext uri="{FF2B5EF4-FFF2-40B4-BE49-F238E27FC236}">
                  <a16:creationId xmlns:a16="http://schemas.microsoft.com/office/drawing/2014/main" id="{E96ED2CB-07BC-4FFB-831C-88AAC39C94B4}"/>
                </a:ext>
              </a:extLst>
            </p:cNvPr>
            <p:cNvSpPr/>
            <p:nvPr/>
          </p:nvSpPr>
          <p:spPr bwMode="auto">
            <a:xfrm>
              <a:off x="4179888" y="3416300"/>
              <a:ext cx="73025" cy="71438"/>
            </a:xfrm>
            <a:custGeom>
              <a:avLst/>
              <a:gdLst>
                <a:gd name="T0" fmla="*/ 22 w 22"/>
                <a:gd name="T1" fmla="*/ 11 h 22"/>
                <a:gd name="T2" fmla="*/ 22 w 22"/>
                <a:gd name="T3" fmla="*/ 11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11 w 22"/>
                <a:gd name="T11" fmla="*/ 22 h 22"/>
                <a:gd name="T12" fmla="*/ 22 w 22"/>
                <a:gd name="T13" fmla="*/ 11 h 22"/>
                <a:gd name="T14" fmla="*/ 20 w 22"/>
                <a:gd name="T15" fmla="*/ 11 h 22"/>
                <a:gd name="T16" fmla="*/ 18 w 22"/>
                <a:gd name="T17" fmla="*/ 11 h 22"/>
                <a:gd name="T18" fmla="*/ 11 w 22"/>
                <a:gd name="T19" fmla="*/ 17 h 22"/>
                <a:gd name="T20" fmla="*/ 4 w 22"/>
                <a:gd name="T21" fmla="*/ 11 h 22"/>
                <a:gd name="T22" fmla="*/ 11 w 22"/>
                <a:gd name="T23" fmla="*/ 4 h 22"/>
                <a:gd name="T24" fmla="*/ 18 w 22"/>
                <a:gd name="T25" fmla="*/ 11 h 22"/>
                <a:gd name="T26" fmla="*/ 20 w 22"/>
                <a:gd name="T27" fmla="*/ 11 h 22"/>
                <a:gd name="T28" fmla="*/ 22 w 22"/>
                <a:gd name="T29" fmla="*/ 11 h 22"/>
                <a:gd name="T30" fmla="*/ 22 w 22"/>
                <a:gd name="T31" fmla="*/ 11 h 22"/>
                <a:gd name="T32" fmla="*/ 11 w 22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11" y="0"/>
                  </a:moveTo>
                  <a:cubicBezTo>
                    <a:pt x="5" y="0"/>
                    <a:pt x="0" y="4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4"/>
                    <a:pt x="15" y="17"/>
                    <a:pt x="11" y="17"/>
                  </a:cubicBezTo>
                  <a:cubicBezTo>
                    <a:pt x="7" y="17"/>
                    <a:pt x="4" y="14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$ḷiḋé">
              <a:extLst>
                <a:ext uri="{FF2B5EF4-FFF2-40B4-BE49-F238E27FC236}">
                  <a16:creationId xmlns:a16="http://schemas.microsoft.com/office/drawing/2014/main" id="{293705DD-DBFD-407F-9744-F812441973A3}"/>
                </a:ext>
              </a:extLst>
            </p:cNvPr>
            <p:cNvSpPr/>
            <p:nvPr/>
          </p:nvSpPr>
          <p:spPr bwMode="auto">
            <a:xfrm>
              <a:off x="8134351" y="2146300"/>
              <a:ext cx="71438" cy="76200"/>
            </a:xfrm>
            <a:custGeom>
              <a:avLst/>
              <a:gdLst>
                <a:gd name="T0" fmla="*/ 22 w 22"/>
                <a:gd name="T1" fmla="*/ 12 h 23"/>
                <a:gd name="T2" fmla="*/ 22 w 22"/>
                <a:gd name="T3" fmla="*/ 12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11 w 22"/>
                <a:gd name="T11" fmla="*/ 23 h 23"/>
                <a:gd name="T12" fmla="*/ 22 w 22"/>
                <a:gd name="T13" fmla="*/ 12 h 23"/>
                <a:gd name="T14" fmla="*/ 20 w 22"/>
                <a:gd name="T15" fmla="*/ 12 h 23"/>
                <a:gd name="T16" fmla="*/ 18 w 22"/>
                <a:gd name="T17" fmla="*/ 12 h 23"/>
                <a:gd name="T18" fmla="*/ 11 w 22"/>
                <a:gd name="T19" fmla="*/ 18 h 23"/>
                <a:gd name="T20" fmla="*/ 4 w 22"/>
                <a:gd name="T21" fmla="*/ 12 h 23"/>
                <a:gd name="T22" fmla="*/ 11 w 22"/>
                <a:gd name="T23" fmla="*/ 5 h 23"/>
                <a:gd name="T24" fmla="*/ 18 w 22"/>
                <a:gd name="T25" fmla="*/ 12 h 23"/>
                <a:gd name="T26" fmla="*/ 20 w 22"/>
                <a:gd name="T27" fmla="*/ 12 h 23"/>
                <a:gd name="T28" fmla="*/ 22 w 22"/>
                <a:gd name="T29" fmla="*/ 12 h 23"/>
                <a:gd name="T30" fmla="*/ 22 w 22"/>
                <a:gd name="T31" fmla="*/ 12 h 23"/>
                <a:gd name="T32" fmla="*/ 11 w 2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3"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11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2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5" y="5"/>
                    <a:pt x="18" y="8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śḻíḑe">
              <a:extLst>
                <a:ext uri="{FF2B5EF4-FFF2-40B4-BE49-F238E27FC236}">
                  <a16:creationId xmlns:a16="http://schemas.microsoft.com/office/drawing/2014/main" id="{0A794E46-0693-41F6-9E79-3D5D99E38796}"/>
                </a:ext>
              </a:extLst>
            </p:cNvPr>
            <p:cNvSpPr/>
            <p:nvPr/>
          </p:nvSpPr>
          <p:spPr bwMode="auto">
            <a:xfrm>
              <a:off x="7367588" y="4516437"/>
              <a:ext cx="73025" cy="76200"/>
            </a:xfrm>
            <a:custGeom>
              <a:avLst/>
              <a:gdLst>
                <a:gd name="T0" fmla="*/ 22 w 22"/>
                <a:gd name="T1" fmla="*/ 11 h 23"/>
                <a:gd name="T2" fmla="*/ 22 w 22"/>
                <a:gd name="T3" fmla="*/ 11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11 w 22"/>
                <a:gd name="T11" fmla="*/ 23 h 23"/>
                <a:gd name="T12" fmla="*/ 22 w 22"/>
                <a:gd name="T13" fmla="*/ 11 h 23"/>
                <a:gd name="T14" fmla="*/ 20 w 22"/>
                <a:gd name="T15" fmla="*/ 11 h 23"/>
                <a:gd name="T16" fmla="*/ 18 w 22"/>
                <a:gd name="T17" fmla="*/ 11 h 23"/>
                <a:gd name="T18" fmla="*/ 11 w 22"/>
                <a:gd name="T19" fmla="*/ 18 h 23"/>
                <a:gd name="T20" fmla="*/ 4 w 22"/>
                <a:gd name="T21" fmla="*/ 11 h 23"/>
                <a:gd name="T22" fmla="*/ 11 w 22"/>
                <a:gd name="T23" fmla="*/ 5 h 23"/>
                <a:gd name="T24" fmla="*/ 18 w 22"/>
                <a:gd name="T25" fmla="*/ 11 h 23"/>
                <a:gd name="T26" fmla="*/ 20 w 22"/>
                <a:gd name="T27" fmla="*/ 11 h 23"/>
                <a:gd name="T28" fmla="*/ 22 w 22"/>
                <a:gd name="T29" fmla="*/ 11 h 23"/>
                <a:gd name="T30" fmla="*/ 22 w 22"/>
                <a:gd name="T31" fmla="*/ 11 h 23"/>
                <a:gd name="T32" fmla="*/ 11 w 2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3"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4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4" y="5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íṩļîdé">
              <a:extLst>
                <a:ext uri="{FF2B5EF4-FFF2-40B4-BE49-F238E27FC236}">
                  <a16:creationId xmlns:a16="http://schemas.microsoft.com/office/drawing/2014/main" id="{EF01E9F7-FFF3-442D-AC1A-DC55D0CC5719}"/>
                </a:ext>
              </a:extLst>
            </p:cNvPr>
            <p:cNvSpPr/>
            <p:nvPr/>
          </p:nvSpPr>
          <p:spPr bwMode="auto">
            <a:xfrm>
              <a:off x="7972426" y="4705350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7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7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5"/>
                    <a:pt x="14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4" y="4"/>
                    <a:pt x="17" y="7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ṩliḋè">
              <a:extLst>
                <a:ext uri="{FF2B5EF4-FFF2-40B4-BE49-F238E27FC236}">
                  <a16:creationId xmlns:a16="http://schemas.microsoft.com/office/drawing/2014/main" id="{FD388EBE-BDAC-4788-94D5-E8DAA427A55D}"/>
                </a:ext>
              </a:extLst>
            </p:cNvPr>
            <p:cNvSpPr/>
            <p:nvPr/>
          </p:nvSpPr>
          <p:spPr bwMode="auto">
            <a:xfrm>
              <a:off x="4400551" y="1879600"/>
              <a:ext cx="73025" cy="73025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ṩlîḑé">
              <a:extLst>
                <a:ext uri="{FF2B5EF4-FFF2-40B4-BE49-F238E27FC236}">
                  <a16:creationId xmlns:a16="http://schemas.microsoft.com/office/drawing/2014/main" id="{4AF2885E-7F31-4386-86D5-843247B64B35}"/>
                </a:ext>
              </a:extLst>
            </p:cNvPr>
            <p:cNvSpPr/>
            <p:nvPr/>
          </p:nvSpPr>
          <p:spPr bwMode="auto">
            <a:xfrm>
              <a:off x="6623051" y="1135062"/>
              <a:ext cx="71438" cy="73025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ṡ1iďê">
              <a:extLst>
                <a:ext uri="{FF2B5EF4-FFF2-40B4-BE49-F238E27FC236}">
                  <a16:creationId xmlns:a16="http://schemas.microsoft.com/office/drawing/2014/main" id="{45AE1906-0B5A-459C-AA99-D3481901255B}"/>
                </a:ext>
              </a:extLst>
            </p:cNvPr>
            <p:cNvSpPr/>
            <p:nvPr/>
          </p:nvSpPr>
          <p:spPr bwMode="auto">
            <a:xfrm>
              <a:off x="4430713" y="4579937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4"/>
                    <a:pt x="11" y="4"/>
                  </a:cubicBezTo>
                  <a:cubicBezTo>
                    <a:pt x="15" y="4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972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仪表盘样例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CA35C3-4C2D-49D3-88C7-902AE3873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8" t="9003" r="25962" b="4378"/>
          <a:stretch/>
        </p:blipFill>
        <p:spPr>
          <a:xfrm>
            <a:off x="3757962" y="1483113"/>
            <a:ext cx="4672362" cy="4527395"/>
          </a:xfrm>
          <a:prstGeom prst="ellipse">
            <a:avLst/>
          </a:prstGeom>
          <a:ln>
            <a:solidFill>
              <a:srgbClr val="FFFFFF">
                <a:lumMod val="65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730045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043506" y="1420689"/>
            <a:ext cx="8906992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地图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，使用地图作为背景，通过图形的位置来表现数据的地理位置，将数据在不同地理位置上的分布通过颜色或者气泡映射在地图上。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地图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2974834"/>
            <a:ext cx="10511207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适合带有地理位置信息的数据集展现，展现的通常是以某个地区为单位的汇总的连续值信息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和地图相结合，对数据的地理分布显示直观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通过颜色深浅、气泡大小等容易判断度量的大小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必须有地理信息，且数据为汇总数据，气泡容易叠加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显示的都是非精确值，气泡大小和颜色深浅相近时不易分辨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algn="just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地理面积大小和度量值无关，容易误读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DB52A9-DC80-47C8-9F6A-78087BD7C2C6}"/>
              </a:ext>
            </a:extLst>
          </p:cNvPr>
          <p:cNvGrpSpPr/>
          <p:nvPr/>
        </p:nvGrpSpPr>
        <p:grpSpPr>
          <a:xfrm>
            <a:off x="982928" y="1513434"/>
            <a:ext cx="916724" cy="1174739"/>
            <a:chOff x="10586681" y="9315438"/>
            <a:chExt cx="1773532" cy="260665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840F6B3-EFC5-49BA-894F-815D68B39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6681" y="9315438"/>
              <a:ext cx="1773532" cy="1800000"/>
            </a:xfrm>
            <a:prstGeom prst="rect">
              <a:avLst/>
            </a:prstGeom>
          </p:spPr>
        </p:pic>
        <p:sp>
          <p:nvSpPr>
            <p:cNvPr id="11" name="文本框 8">
              <a:extLst>
                <a:ext uri="{FF2B5EF4-FFF2-40B4-BE49-F238E27FC236}">
                  <a16:creationId xmlns:a16="http://schemas.microsoft.com/office/drawing/2014/main" id="{1F780845-E72D-4E26-A62E-EFC0390D26C0}"/>
                </a:ext>
              </a:extLst>
            </p:cNvPr>
            <p:cNvSpPr txBox="1"/>
            <p:nvPr/>
          </p:nvSpPr>
          <p:spPr>
            <a:xfrm>
              <a:off x="10836780" y="11163128"/>
              <a:ext cx="1322908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地图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157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地图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9CE4C6-89E7-47E2-BCFC-FD8B50A4FAFC}"/>
              </a:ext>
            </a:extLst>
          </p:cNvPr>
          <p:cNvGrpSpPr/>
          <p:nvPr/>
        </p:nvGrpSpPr>
        <p:grpSpPr>
          <a:xfrm>
            <a:off x="6263331" y="1380771"/>
            <a:ext cx="4622383" cy="4934198"/>
            <a:chOff x="13587837" y="2588493"/>
            <a:chExt cx="8000000" cy="10134302"/>
          </a:xfrm>
        </p:grpSpPr>
        <p:sp>
          <p:nvSpPr>
            <p:cNvPr id="10" name="文本框 21">
              <a:extLst>
                <a:ext uri="{FF2B5EF4-FFF2-40B4-BE49-F238E27FC236}">
                  <a16:creationId xmlns:a16="http://schemas.microsoft.com/office/drawing/2014/main" id="{C555A415-6577-4F56-AC31-0D1B47B6FEEE}"/>
                </a:ext>
              </a:extLst>
            </p:cNvPr>
            <p:cNvSpPr txBox="1"/>
            <p:nvPr/>
          </p:nvSpPr>
          <p:spPr>
            <a:xfrm>
              <a:off x="16540252" y="11901013"/>
              <a:ext cx="2095176" cy="821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色彩地图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A9F3F0B-2226-46B7-AC7C-E9FD5FC5D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7837" y="2588493"/>
              <a:ext cx="8000000" cy="9000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B04526-59C2-46C0-8752-EAFD1DF97298}"/>
              </a:ext>
            </a:extLst>
          </p:cNvPr>
          <p:cNvGrpSpPr/>
          <p:nvPr/>
        </p:nvGrpSpPr>
        <p:grpSpPr>
          <a:xfrm>
            <a:off x="1318034" y="1380771"/>
            <a:ext cx="4566978" cy="4934198"/>
            <a:chOff x="1589869" y="2588493"/>
            <a:chExt cx="7904110" cy="10134301"/>
          </a:xfrm>
        </p:grpSpPr>
        <p:sp>
          <p:nvSpPr>
            <p:cNvPr id="8" name="文本框 19">
              <a:extLst>
                <a:ext uri="{FF2B5EF4-FFF2-40B4-BE49-F238E27FC236}">
                  <a16:creationId xmlns:a16="http://schemas.microsoft.com/office/drawing/2014/main" id="{7B4A3C36-5E0C-4248-AA0E-88BF732B607C}"/>
                </a:ext>
              </a:extLst>
            </p:cNvPr>
            <p:cNvSpPr txBox="1"/>
            <p:nvPr/>
          </p:nvSpPr>
          <p:spPr>
            <a:xfrm>
              <a:off x="4494338" y="11901012"/>
              <a:ext cx="2095176" cy="821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气泡地图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28DECBA-5096-4D70-B1FC-1177C3A2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9869" y="2588493"/>
              <a:ext cx="7904110" cy="9000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0168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2133398"/>
            <a:ext cx="3908598" cy="858624"/>
            <a:chOff x="1991600" y="2901222"/>
            <a:chExt cx="416249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59" y="3108242"/>
              <a:ext cx="2992440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常见图表类型</a:t>
              </a:r>
              <a:endPara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3824610"/>
            <a:ext cx="3857820" cy="858624"/>
            <a:chOff x="5173118" y="2883412"/>
            <a:chExt cx="4108423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53981" y="3066132"/>
              <a:ext cx="2927560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基本图表简介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2034867" y="6858000"/>
            <a:ext cx="1903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6A9A5FD-585C-40C0-8D61-2C2B4FA2B9F7}"/>
              </a:ext>
            </a:extLst>
          </p:cNvPr>
          <p:cNvSpPr txBox="1"/>
          <p:nvPr/>
        </p:nvSpPr>
        <p:spPr>
          <a:xfrm>
            <a:off x="215841" y="179921"/>
            <a:ext cx="3443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基本图表使用场景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2" name="Picture 2">
            <a:extLst>
              <a:ext uri="{FF2B5EF4-FFF2-40B4-BE49-F238E27FC236}">
                <a16:creationId xmlns:a16="http://schemas.microsoft.com/office/drawing/2014/main" id="{B83AAF50-A1B6-4CA3-BA8C-DD05BC0D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6" y="1491486"/>
            <a:ext cx="9757162" cy="462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8134243" y="4492764"/>
            <a:ext cx="2025757" cy="1625206"/>
            <a:chOff x="4255300" y="1860398"/>
            <a:chExt cx="3722840" cy="3722682"/>
          </a:xfrm>
        </p:grpSpPr>
        <p:grpSp>
          <p:nvGrpSpPr>
            <p:cNvPr id="19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9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4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0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1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4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6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7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8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3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7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8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9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8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0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1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8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2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3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7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6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0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5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6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5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5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425163" y="2640906"/>
            <a:ext cx="6629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基本图表类型</a:t>
            </a:r>
          </a:p>
          <a:p>
            <a:pPr marL="0" indent="0" algn="ctr">
              <a:buNone/>
            </a:pP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5021FC1-F9D2-49D1-8BEA-AF01260E7D54}"/>
              </a:ext>
            </a:extLst>
          </p:cNvPr>
          <p:cNvSpPr/>
          <p:nvPr/>
        </p:nvSpPr>
        <p:spPr>
          <a:xfrm>
            <a:off x="928914" y="1640118"/>
            <a:ext cx="10276115" cy="44690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098981-ADA8-4CD7-9BC3-226660292535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常见图表类型</a:t>
            </a:r>
          </a:p>
          <a:p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845F63-567F-4370-BAB7-00782700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7" y="1777805"/>
            <a:ext cx="9482048" cy="430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691142" y="2639981"/>
            <a:ext cx="6697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基本图表简介</a:t>
            </a: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233076" y="1493708"/>
            <a:ext cx="9171849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线图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：也叫折线图，将值标注成点，并通过直线将这些点按照某种顺序连接起来形成的图。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线图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9A60C1-5D2D-4968-8BBE-E88F66E9D659}"/>
              </a:ext>
            </a:extLst>
          </p:cNvPr>
          <p:cNvGrpSpPr/>
          <p:nvPr/>
        </p:nvGrpSpPr>
        <p:grpSpPr>
          <a:xfrm>
            <a:off x="1125945" y="1541358"/>
            <a:ext cx="874903" cy="1065816"/>
            <a:chOff x="2336052" y="3320866"/>
            <a:chExt cx="1787049" cy="26578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29DAA0-7C42-4CCC-A930-8D5B9E93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052" y="3320866"/>
              <a:ext cx="1787049" cy="1800000"/>
            </a:xfrm>
            <a:prstGeom prst="rect">
              <a:avLst/>
            </a:prstGeom>
          </p:spPr>
        </p:pic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3334840C-949A-4182-A2A4-F9D608D3D552}"/>
                </a:ext>
              </a:extLst>
            </p:cNvPr>
            <p:cNvSpPr txBox="1"/>
            <p:nvPr/>
          </p:nvSpPr>
          <p:spPr>
            <a:xfrm>
              <a:off x="2562299" y="5219722"/>
              <a:ext cx="1322908" cy="7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线图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893718" y="2979366"/>
            <a:ext cx="10511207" cy="93692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defTabSz="307975" fontAlgn="auto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sz="19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sz="1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数据在一个有序的因变量上的变化，它的特点是反映事物随序类别而变化的趋势，可以清晰展现数据的增减趋势、增减的速率、增减的规律、峰值等特征</a:t>
            </a:r>
            <a:endParaRPr lang="en-US" altLang="zh-CN" sz="19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3B667023-3476-48F9-94D1-60D2F8C36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415276"/>
              </p:ext>
            </p:extLst>
          </p:nvPr>
        </p:nvGraphicFramePr>
        <p:xfrm>
          <a:off x="932455" y="4154666"/>
          <a:ext cx="10405564" cy="195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8DC76D-257C-4074-805B-ED5230150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CC8DC76D-257C-4074-805B-ED5230150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CC8DC76D-257C-4074-805B-ED5230150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54E875-5EAC-4F17-B6AB-7FEC093CB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4054E875-5EAC-4F17-B6AB-7FEC093CB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4054E875-5EAC-4F17-B6AB-7FEC093CB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38867-6EFA-42C9-AD22-AF3580ED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83838867-6EFA-42C9-AD22-AF3580ED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83838867-6EFA-42C9-AD22-AF3580ED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4714FD-1AC2-45B5-9A57-02E097BC6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graphicEl>
                                              <a:dgm id="{C34714FD-1AC2-45B5-9A57-02E097BC6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C34714FD-1AC2-45B5-9A57-02E097BC6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/>
      <p:bldGraphic spid="3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线图样例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E86638-423D-4860-B62C-CE3FA375953B}"/>
              </a:ext>
            </a:extLst>
          </p:cNvPr>
          <p:cNvGrpSpPr/>
          <p:nvPr/>
        </p:nvGrpSpPr>
        <p:grpSpPr>
          <a:xfrm>
            <a:off x="7807180" y="4190325"/>
            <a:ext cx="2639618" cy="2244123"/>
            <a:chOff x="8241554" y="2865622"/>
            <a:chExt cx="5166367" cy="475295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2AF1051-CE64-48CB-81FE-AA6086E83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554" y="2865622"/>
              <a:ext cx="5166367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25" name="文本框 6">
              <a:extLst>
                <a:ext uri="{FF2B5EF4-FFF2-40B4-BE49-F238E27FC236}">
                  <a16:creationId xmlns:a16="http://schemas.microsoft.com/office/drawing/2014/main" id="{08F46B02-A88C-4466-BBB7-0AEDBBDD91B2}"/>
                </a:ext>
              </a:extLst>
            </p:cNvPr>
            <p:cNvSpPr txBox="1"/>
            <p:nvPr/>
          </p:nvSpPr>
          <p:spPr>
            <a:xfrm>
              <a:off x="9920102" y="6859611"/>
              <a:ext cx="1809271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堆积图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E15749-CCDC-404C-82D0-86214A75D990}"/>
              </a:ext>
            </a:extLst>
          </p:cNvPr>
          <p:cNvGrpSpPr/>
          <p:nvPr/>
        </p:nvGrpSpPr>
        <p:grpSpPr>
          <a:xfrm>
            <a:off x="4702182" y="4214738"/>
            <a:ext cx="2621600" cy="2219710"/>
            <a:chOff x="1843459" y="8292039"/>
            <a:chExt cx="5131102" cy="470124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46BF2B4-E661-48E8-A9F3-41B4D1F9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3459" y="8292039"/>
              <a:ext cx="5131102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23" name="文本框 12">
              <a:extLst>
                <a:ext uri="{FF2B5EF4-FFF2-40B4-BE49-F238E27FC236}">
                  <a16:creationId xmlns:a16="http://schemas.microsoft.com/office/drawing/2014/main" id="{D88298E4-B705-48BA-9B5C-B8E66AC285F1}"/>
                </a:ext>
              </a:extLst>
            </p:cNvPr>
            <p:cNvSpPr txBox="1"/>
            <p:nvPr/>
          </p:nvSpPr>
          <p:spPr>
            <a:xfrm>
              <a:off x="3504375" y="12234322"/>
              <a:ext cx="1809271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面积图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464EA08-C30B-4C98-A538-6B248FA4CB6F}"/>
              </a:ext>
            </a:extLst>
          </p:cNvPr>
          <p:cNvGrpSpPr/>
          <p:nvPr/>
        </p:nvGrpSpPr>
        <p:grpSpPr>
          <a:xfrm>
            <a:off x="7808730" y="1604186"/>
            <a:ext cx="2638068" cy="2236234"/>
            <a:chOff x="1693675" y="2884672"/>
            <a:chExt cx="5163335" cy="473624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5D8F395-C1A3-43E0-A819-984D635E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675" y="2884672"/>
              <a:ext cx="5163335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21" name="文本框 13">
              <a:extLst>
                <a:ext uri="{FF2B5EF4-FFF2-40B4-BE49-F238E27FC236}">
                  <a16:creationId xmlns:a16="http://schemas.microsoft.com/office/drawing/2014/main" id="{5B766BC5-9D04-4D01-BEAF-6F33FD02AE74}"/>
                </a:ext>
              </a:extLst>
            </p:cNvPr>
            <p:cNvSpPr txBox="1"/>
            <p:nvPr/>
          </p:nvSpPr>
          <p:spPr>
            <a:xfrm>
              <a:off x="2910102" y="6861954"/>
              <a:ext cx="3268362" cy="7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多指标折线图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B4E848-0584-44D6-91EA-C03873EA8874}"/>
              </a:ext>
            </a:extLst>
          </p:cNvPr>
          <p:cNvGrpSpPr/>
          <p:nvPr/>
        </p:nvGrpSpPr>
        <p:grpSpPr>
          <a:xfrm>
            <a:off x="4708231" y="1578948"/>
            <a:ext cx="2611427" cy="2261472"/>
            <a:chOff x="14952893" y="8292039"/>
            <a:chExt cx="5111192" cy="4789700"/>
          </a:xfrm>
        </p:grpSpPr>
        <p:sp>
          <p:nvSpPr>
            <p:cNvPr id="17" name="文本框 15">
              <a:extLst>
                <a:ext uri="{FF2B5EF4-FFF2-40B4-BE49-F238E27FC236}">
                  <a16:creationId xmlns:a16="http://schemas.microsoft.com/office/drawing/2014/main" id="{41A9C065-5C09-44D4-ACB2-9BCCD3A562EA}"/>
                </a:ext>
              </a:extLst>
            </p:cNvPr>
            <p:cNvSpPr txBox="1"/>
            <p:nvPr/>
          </p:nvSpPr>
          <p:spPr>
            <a:xfrm>
              <a:off x="16543789" y="12234323"/>
              <a:ext cx="2233210" cy="8474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曲线图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8C9F313-90B2-4E27-8F7C-55D195A5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52893" y="8292039"/>
              <a:ext cx="5111192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B5393B-8CA0-4927-BF9E-2FDBA16C31D6}"/>
              </a:ext>
            </a:extLst>
          </p:cNvPr>
          <p:cNvGrpSpPr/>
          <p:nvPr/>
        </p:nvGrpSpPr>
        <p:grpSpPr>
          <a:xfrm>
            <a:off x="1572041" y="1578947"/>
            <a:ext cx="2647118" cy="2219710"/>
            <a:chOff x="8622833" y="8292039"/>
            <a:chExt cx="5181047" cy="470124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968B2E5-19D2-4C92-888D-027C9682F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2833" y="8292039"/>
              <a:ext cx="5181047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16" name="文本框 17">
              <a:extLst>
                <a:ext uri="{FF2B5EF4-FFF2-40B4-BE49-F238E27FC236}">
                  <a16:creationId xmlns:a16="http://schemas.microsoft.com/office/drawing/2014/main" id="{210756BB-C919-4503-AA90-36B4CB8F3076}"/>
                </a:ext>
              </a:extLst>
            </p:cNvPr>
            <p:cNvSpPr txBox="1"/>
            <p:nvPr/>
          </p:nvSpPr>
          <p:spPr>
            <a:xfrm>
              <a:off x="10428526" y="12234322"/>
              <a:ext cx="1569659" cy="758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线图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8DA7A5-68DF-4071-82C5-A073BE50398F}"/>
              </a:ext>
            </a:extLst>
          </p:cNvPr>
          <p:cNvGrpSpPr/>
          <p:nvPr/>
        </p:nvGrpSpPr>
        <p:grpSpPr>
          <a:xfrm>
            <a:off x="1555721" y="4214738"/>
            <a:ext cx="2647118" cy="2253949"/>
            <a:chOff x="14952894" y="2884672"/>
            <a:chExt cx="5181047" cy="477376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EB57BD-D826-4116-B4D9-1CE489A62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52894" y="2884672"/>
              <a:ext cx="5181047" cy="3888000"/>
            </a:xfrm>
            <a:prstGeom prst="rect">
              <a:avLst/>
            </a:prstGeom>
            <a:ln>
              <a:solidFill>
                <a:srgbClr val="FFFFFF">
                  <a:lumMod val="65000"/>
                </a:srgbClr>
              </a:solidFill>
            </a:ln>
          </p:spPr>
        </p:pic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819EA7E0-5C18-410D-9EF6-143E68DD2D92}"/>
                </a:ext>
              </a:extLst>
            </p:cNvPr>
            <p:cNvSpPr txBox="1"/>
            <p:nvPr/>
          </p:nvSpPr>
          <p:spPr>
            <a:xfrm>
              <a:off x="16480713" y="6899471"/>
              <a:ext cx="2125409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79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双</a:t>
              </a: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Y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轴图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3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322286" y="1660976"/>
            <a:ext cx="9171849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柱图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，又称柱状图。是一种以长方形的长度来表达数值的统计报告图，由一系列高度不等的纵向条纹表示数据分布的情况。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柱图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9A60C1-5D2D-4968-8BBE-E88F66E9D659}"/>
              </a:ext>
            </a:extLst>
          </p:cNvPr>
          <p:cNvGrpSpPr/>
          <p:nvPr/>
        </p:nvGrpSpPr>
        <p:grpSpPr>
          <a:xfrm>
            <a:off x="1215155" y="1708626"/>
            <a:ext cx="816845" cy="1161572"/>
            <a:chOff x="2336052" y="3320866"/>
            <a:chExt cx="1787049" cy="28966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29DAA0-7C42-4CCC-A930-8D5B9E93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052" y="3320866"/>
              <a:ext cx="1787049" cy="1800000"/>
            </a:xfrm>
            <a:prstGeom prst="rect">
              <a:avLst/>
            </a:prstGeom>
          </p:spPr>
        </p:pic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3334840C-949A-4182-A2A4-F9D608D3D552}"/>
                </a:ext>
              </a:extLst>
            </p:cNvPr>
            <p:cNvSpPr txBox="1"/>
            <p:nvPr/>
          </p:nvSpPr>
          <p:spPr>
            <a:xfrm>
              <a:off x="2511280" y="5219722"/>
              <a:ext cx="1424950" cy="997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柱图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52689E5-C9F8-4E86-B64D-426727458161}"/>
              </a:ext>
            </a:extLst>
          </p:cNvPr>
          <p:cNvSpPr/>
          <p:nvPr/>
        </p:nvSpPr>
        <p:spPr>
          <a:xfrm>
            <a:off x="982928" y="3146634"/>
            <a:ext cx="10511207" cy="3283195"/>
          </a:xfrm>
          <a:prstGeom prst="rect">
            <a:avLst/>
          </a:prstGeom>
        </p:spPr>
        <p:txBody>
          <a:bodyPr wrap="square" lIns="48223" tIns="24112" rIns="48223" bIns="24112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场景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合用于展示二维数据集，其中一个轴表示需要对比的分类维度，另一个轴代表相应的数值，比如：（月份，商品销量），或者展示在一个维度上，多个同质可比的指标的比较，比如：（月份，苹果产量，桃子产量）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6000"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endParaRPr lang="en-US" altLang="zh-CN" kern="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6000"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简单直观，很容易根据柱子的长短看出值的大小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6000"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易于比较各组数据之间的差别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6000" indent="457200" defTabSz="3079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缺点</a:t>
            </a:r>
            <a:r>
              <a:rPr lang="zh-CN" altLang="en-US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不适合较大的数据集展现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88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柱图样例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DF3DB5-5E10-4B6E-AE67-8A3CD25B66F4}"/>
              </a:ext>
            </a:extLst>
          </p:cNvPr>
          <p:cNvGrpSpPr/>
          <p:nvPr/>
        </p:nvGrpSpPr>
        <p:grpSpPr>
          <a:xfrm>
            <a:off x="1454304" y="1468598"/>
            <a:ext cx="2882592" cy="2351001"/>
            <a:chOff x="1771699" y="2816914"/>
            <a:chExt cx="5760000" cy="4747673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BBF3F03-13D8-4213-B433-698A63BC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1699" y="2816914"/>
              <a:ext cx="5760000" cy="389324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5F926196-5828-4AD7-9065-0A59A154AA95}"/>
                </a:ext>
              </a:extLst>
            </p:cNvPr>
            <p:cNvSpPr txBox="1"/>
            <p:nvPr/>
          </p:nvSpPr>
          <p:spPr>
            <a:xfrm>
              <a:off x="3943203" y="6805620"/>
              <a:ext cx="1322907" cy="7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柱图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0EF41B6-789D-46FB-9DA0-B6D451F1D9EF}"/>
              </a:ext>
            </a:extLst>
          </p:cNvPr>
          <p:cNvGrpSpPr/>
          <p:nvPr/>
        </p:nvGrpSpPr>
        <p:grpSpPr>
          <a:xfrm>
            <a:off x="4741087" y="1468597"/>
            <a:ext cx="2882592" cy="2337820"/>
            <a:chOff x="8650133" y="2843532"/>
            <a:chExt cx="5760000" cy="4721055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40F5A4A-C785-4010-87A1-4451B8C8A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0133" y="2843532"/>
              <a:ext cx="5760000" cy="392224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1" name="文本框 15">
              <a:extLst>
                <a:ext uri="{FF2B5EF4-FFF2-40B4-BE49-F238E27FC236}">
                  <a16:creationId xmlns:a16="http://schemas.microsoft.com/office/drawing/2014/main" id="{82E22C26-45BE-4E98-88A6-A7CA4D34E416}"/>
                </a:ext>
              </a:extLst>
            </p:cNvPr>
            <p:cNvSpPr txBox="1"/>
            <p:nvPr/>
          </p:nvSpPr>
          <p:spPr>
            <a:xfrm>
              <a:off x="10393532" y="6805620"/>
              <a:ext cx="2295634" cy="758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分组柱图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B74D8CF-92D3-481A-AF3F-FBC8CD36ACC1}"/>
              </a:ext>
            </a:extLst>
          </p:cNvPr>
          <p:cNvGrpSpPr/>
          <p:nvPr/>
        </p:nvGrpSpPr>
        <p:grpSpPr>
          <a:xfrm>
            <a:off x="8027870" y="1468597"/>
            <a:ext cx="2882592" cy="2365605"/>
            <a:chOff x="15636105" y="2758113"/>
            <a:chExt cx="5760000" cy="4777164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D4C9744-9535-4CE0-9A08-322D41DE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6105" y="2758113"/>
              <a:ext cx="5760000" cy="391245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9" name="文本框 16">
              <a:extLst>
                <a:ext uri="{FF2B5EF4-FFF2-40B4-BE49-F238E27FC236}">
                  <a16:creationId xmlns:a16="http://schemas.microsoft.com/office/drawing/2014/main" id="{B48646C1-BF50-4A1C-94F3-26E8C80E8FE8}"/>
                </a:ext>
              </a:extLst>
            </p:cNvPr>
            <p:cNvSpPr txBox="1"/>
            <p:nvPr/>
          </p:nvSpPr>
          <p:spPr>
            <a:xfrm>
              <a:off x="17611469" y="6776311"/>
              <a:ext cx="1809271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堆积图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D8E7214-CF22-424E-BD7C-A36CE9824ADF}"/>
              </a:ext>
            </a:extLst>
          </p:cNvPr>
          <p:cNvGrpSpPr/>
          <p:nvPr/>
        </p:nvGrpSpPr>
        <p:grpSpPr>
          <a:xfrm>
            <a:off x="1454304" y="4047405"/>
            <a:ext cx="2882592" cy="2354778"/>
            <a:chOff x="1983863" y="7842762"/>
            <a:chExt cx="5760000" cy="4755301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7F48541-27EC-4068-B445-F0F0E775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3863" y="7842762"/>
              <a:ext cx="5760000" cy="389938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7" name="文本框 17">
              <a:extLst>
                <a:ext uri="{FF2B5EF4-FFF2-40B4-BE49-F238E27FC236}">
                  <a16:creationId xmlns:a16="http://schemas.microsoft.com/office/drawing/2014/main" id="{F41DF0F0-248C-4F1E-871D-325451D46621}"/>
                </a:ext>
              </a:extLst>
            </p:cNvPr>
            <p:cNvSpPr txBox="1"/>
            <p:nvPr/>
          </p:nvSpPr>
          <p:spPr>
            <a:xfrm>
              <a:off x="3229684" y="11839097"/>
              <a:ext cx="3268361" cy="75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百分比堆积图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CC62501-D319-42F8-8593-0FBCF956058E}"/>
              </a:ext>
            </a:extLst>
          </p:cNvPr>
          <p:cNvGrpSpPr/>
          <p:nvPr/>
        </p:nvGrpSpPr>
        <p:grpSpPr>
          <a:xfrm>
            <a:off x="4741087" y="4047405"/>
            <a:ext cx="2882592" cy="2354778"/>
            <a:chOff x="8925129" y="7750892"/>
            <a:chExt cx="5760000" cy="475530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0289C40-4062-4ED7-8877-61251113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5129" y="7750892"/>
              <a:ext cx="5760000" cy="389296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5" name="文本框 18">
              <a:extLst>
                <a:ext uri="{FF2B5EF4-FFF2-40B4-BE49-F238E27FC236}">
                  <a16:creationId xmlns:a16="http://schemas.microsoft.com/office/drawing/2014/main" id="{D31F308E-0061-4146-8B66-D8AB9CF0A7B6}"/>
                </a:ext>
              </a:extLst>
            </p:cNvPr>
            <p:cNvSpPr txBox="1"/>
            <p:nvPr/>
          </p:nvSpPr>
          <p:spPr>
            <a:xfrm>
              <a:off x="10509883" y="11747228"/>
              <a:ext cx="2590493" cy="758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双</a:t>
              </a:r>
              <a:r>
                <a:rPr lang="en-US" altLang="zh-CN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Y</a:t>
              </a: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轴柱图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CDC45F-67BF-4E6B-A56B-13B05EB25AB5}"/>
              </a:ext>
            </a:extLst>
          </p:cNvPr>
          <p:cNvGrpSpPr/>
          <p:nvPr/>
        </p:nvGrpSpPr>
        <p:grpSpPr>
          <a:xfrm>
            <a:off x="8027870" y="4044362"/>
            <a:ext cx="2882592" cy="2357821"/>
            <a:chOff x="15636105" y="7744747"/>
            <a:chExt cx="5760000" cy="476144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63C4F4E-8D41-40A4-9394-1ABBB281A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36105" y="7744747"/>
              <a:ext cx="5760000" cy="39124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文本框 19">
              <a:extLst>
                <a:ext uri="{FF2B5EF4-FFF2-40B4-BE49-F238E27FC236}">
                  <a16:creationId xmlns:a16="http://schemas.microsoft.com/office/drawing/2014/main" id="{221633A6-02EA-49BA-8C68-3DC46F696D38}"/>
                </a:ext>
              </a:extLst>
            </p:cNvPr>
            <p:cNvSpPr txBox="1"/>
            <p:nvPr/>
          </p:nvSpPr>
          <p:spPr>
            <a:xfrm>
              <a:off x="17611469" y="11747228"/>
              <a:ext cx="1809272" cy="758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0797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条形图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51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95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931</Words>
  <Application>Microsoft Office PowerPoint</Application>
  <PresentationFormat>宽屏</PresentationFormat>
  <Paragraphs>113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微软雅黑</vt:lpstr>
      <vt:lpstr>印品黑体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124</cp:revision>
  <dcterms:created xsi:type="dcterms:W3CDTF">2019-06-28T03:13:00Z</dcterms:created>
  <dcterms:modified xsi:type="dcterms:W3CDTF">2024-03-13T18:03:29Z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